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5" r:id="rId2"/>
    <p:sldId id="266" r:id="rId3"/>
    <p:sldId id="268" r:id="rId4"/>
    <p:sldId id="267" r:id="rId5"/>
    <p:sldId id="270" r:id="rId6"/>
    <p:sldId id="271" r:id="rId7"/>
    <p:sldId id="275" r:id="rId8"/>
    <p:sldId id="282" r:id="rId9"/>
    <p:sldId id="283" r:id="rId10"/>
    <p:sldId id="272" r:id="rId11"/>
    <p:sldId id="281"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57014" autoAdjust="0"/>
  </p:normalViewPr>
  <p:slideViewPr>
    <p:cSldViewPr snapToGrid="0">
      <p:cViewPr>
        <p:scale>
          <a:sx n="70" d="100"/>
          <a:sy n="70" d="100"/>
        </p:scale>
        <p:origin x="1242" y="-22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7136D-B259-46DD-B667-8128FAE79385}" type="datetimeFigureOut">
              <a:rPr kumimoji="1" lang="ja-JP" altLang="en-US" smtClean="0"/>
              <a:t>2016/4/25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EC2B9-182A-4653-9962-824F49F5BEDB}" type="slidenum">
              <a:rPr kumimoji="1" lang="ja-JP" altLang="en-US" smtClean="0"/>
              <a:t>‹#›</a:t>
            </a:fld>
            <a:endParaRPr kumimoji="1" lang="ja-JP" altLang="en-US"/>
          </a:p>
        </p:txBody>
      </p:sp>
    </p:spTree>
    <p:extLst>
      <p:ext uri="{BB962C8B-B14F-4D97-AF65-F5344CB8AC3E}">
        <p14:creationId xmlns:p14="http://schemas.microsoft.com/office/powerpoint/2010/main" val="27676896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世界メッシュコード研究会が提案する「統計</a:t>
            </a:r>
            <a:r>
              <a:rPr kumimoji="1" lang="en-US" altLang="ja-JP" dirty="0" smtClean="0"/>
              <a:t>API</a:t>
            </a:r>
            <a:r>
              <a:rPr kumimoji="1" lang="ja-JP" altLang="en-US" dirty="0" smtClean="0"/>
              <a:t>機能を活用した旅行・宿泊支援アプリケーション」についてご説明します。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D2EC2B9-182A-4653-9962-824F49F5BEDB}" type="slidenum">
              <a:rPr kumimoji="1" lang="ja-JP" altLang="en-US" smtClean="0"/>
              <a:t>1</a:t>
            </a:fld>
            <a:endParaRPr kumimoji="1" lang="ja-JP" altLang="en-US"/>
          </a:p>
        </p:txBody>
      </p:sp>
    </p:spTree>
    <p:extLst>
      <p:ext uri="{BB962C8B-B14F-4D97-AF65-F5344CB8AC3E}">
        <p14:creationId xmlns:p14="http://schemas.microsoft.com/office/powerpoint/2010/main" val="32712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更に、インターネット上の予約サイトから収集した予約可能なプランデータを用いることにより日次宿泊メッシュ統計を作成しています。このメッシュ統計は先ほど説明した世界メッシュコードの定義に基づき計算しています。この図は２０１６年２月１４日現在における２０１６年２月１５日宿泊分の予約可能な宿の数、プランの数、平均価格を表しています。これらメッシュ統計を毎日計算することにより日本のあらゆる場所に対して予約可能性に関する統計を作成することを実現しています。更に、この方式は世界メッシュコードに基づき計算しているためデータさえ得られれば全世界のあらゆる国に対して拡張が可能方法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D2EC2B9-182A-4653-9962-824F49F5BEDB}" type="slidenum">
              <a:rPr kumimoji="1" lang="ja-JP" altLang="en-US" smtClean="0"/>
              <a:t>10</a:t>
            </a:fld>
            <a:endParaRPr kumimoji="1" lang="ja-JP" altLang="en-US"/>
          </a:p>
        </p:txBody>
      </p:sp>
    </p:spTree>
    <p:extLst>
      <p:ext uri="{BB962C8B-B14F-4D97-AF65-F5344CB8AC3E}">
        <p14:creationId xmlns:p14="http://schemas.microsoft.com/office/powerpoint/2010/main" val="158195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は試作した提案システムのページ遷移図を示しています。ログイン画面では４７都道府県の主要都市位置のいずれかを選択して探索範囲を絞り込みます。次に地図からランドマークを検索します。このランドマークを目印としてランドマーク周辺の統計情報を３次メッシュを下に集計します。更に、市区町村名</a:t>
            </a:r>
            <a:r>
              <a:rPr kumimoji="1" lang="en-US" altLang="ja-JP" dirty="0" smtClean="0"/>
              <a:t>3</a:t>
            </a:r>
            <a:r>
              <a:rPr kumimoji="1" lang="ja-JP" altLang="en-US" dirty="0" smtClean="0"/>
              <a:t>次メッシュ統計を用いることにより選択したランドマークを含む３次メッシュの市区町村統計を総務省統計局</a:t>
            </a:r>
            <a:r>
              <a:rPr kumimoji="1" lang="en-US" altLang="ja-JP" dirty="0" smtClean="0"/>
              <a:t>e-Stat</a:t>
            </a:r>
            <a:r>
              <a:rPr kumimoji="1" lang="ja-JP" altLang="en-US" dirty="0" smtClean="0"/>
              <a:t>の</a:t>
            </a:r>
            <a:r>
              <a:rPr kumimoji="1" lang="en-US" altLang="ja-JP" dirty="0" smtClean="0"/>
              <a:t>API</a:t>
            </a:r>
            <a:r>
              <a:rPr kumimoji="1" lang="ja-JP" altLang="en-US" dirty="0" smtClean="0"/>
              <a:t>を通じてリアルタイムに収集して表示を行います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D2EC2B9-182A-4653-9962-824F49F5BEDB}" type="slidenum">
              <a:rPr kumimoji="1" lang="ja-JP" altLang="en-US" smtClean="0"/>
              <a:t>11</a:t>
            </a:fld>
            <a:endParaRPr kumimoji="1" lang="ja-JP" altLang="en-US"/>
          </a:p>
        </p:txBody>
      </p:sp>
    </p:spTree>
    <p:extLst>
      <p:ext uri="{BB962C8B-B14F-4D97-AF65-F5344CB8AC3E}">
        <p14:creationId xmlns:p14="http://schemas.microsoft.com/office/powerpoint/2010/main" val="137766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発表では２０２０年の東京オリンピック・パラリンピックにむけて、我が国が観光立国として国内外から旅行者誘致を行う上でのおもてなしの高度化を実現するための旅行・宿泊支援アプリケーションを提案します。２０２０年に向けて我が国は国内外からの旅行者誘致による地方創生と経済活動の活性化を基本方針としています。現在、インバウンドにおける旅行サービスにおいては人手に頼るところが多数存在しています。特に、旅行企画のよしあしは人間的な要素が強く、旅行企画者の知るか知らぬかに強く依存しています。そのため、旅行企画を行う時点において、知識面で企画者が有用である情報収集を支援することは「おもてなしの高精度化」を実現することになり、ひいては、我が国が観光立国として発展していくための人的資源の醸造にも繋がると予想されます。では、このような目的を達成するために政府統計データをどのように活用すればよいのでしょう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D2EC2B9-182A-4653-9962-824F49F5BEDB}" type="slidenum">
              <a:rPr kumimoji="1" lang="ja-JP" altLang="en-US" smtClean="0"/>
              <a:t>2</a:t>
            </a:fld>
            <a:endParaRPr kumimoji="1" lang="ja-JP" altLang="en-US"/>
          </a:p>
        </p:txBody>
      </p:sp>
    </p:spTree>
    <p:extLst>
      <p:ext uri="{BB962C8B-B14F-4D97-AF65-F5344CB8AC3E}">
        <p14:creationId xmlns:p14="http://schemas.microsoft.com/office/powerpoint/2010/main" val="414877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本提案システムでは、現状の以下３つの課題に対して宿泊施設運営者、旅行代理店、日本版</a:t>
            </a:r>
            <a:r>
              <a:rPr kumimoji="1" lang="en-US" altLang="ja-JP" dirty="0" smtClean="0"/>
              <a:t>DMO</a:t>
            </a:r>
            <a:r>
              <a:rPr kumimoji="1" lang="ja-JP" altLang="en-US" dirty="0" smtClean="0"/>
              <a:t>法人、旅行者を対象として課題解決を支援する仕組みの提供について考えます。現状の課題として、インバウンドにおける観光情報は感覚的には理解できているものの、旅行企画者の力量に強く依存しています。現状において国土交通省観光庁の宿泊旅行統計調査は都道府県レベルでの集計を基本としており、地域性を考慮した細やかな統計情報の公表は現時点ではできていないと思われます。更に、インターネット上に宿泊旅行に関するオープンデータは多数存在していますが、現状では政府統計との連動はできておらず、地域の様子に関する理解は旅行企画者の努力に依存しています。宿泊施設運営者、旅行代理店、日本版</a:t>
            </a:r>
            <a:r>
              <a:rPr kumimoji="1" lang="en-US" altLang="ja-JP" dirty="0" smtClean="0"/>
              <a:t>DMO</a:t>
            </a:r>
            <a:r>
              <a:rPr kumimoji="1" lang="ja-JP" altLang="en-US" dirty="0" smtClean="0"/>
              <a:t>法人、旅行者を政府統計とインターネット上のデータを連動させることによってつなげていく仕組みを提案します。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D2EC2B9-182A-4653-9962-824F49F5BEDB}" type="slidenum">
              <a:rPr kumimoji="1" lang="ja-JP" altLang="en-US" smtClean="0"/>
              <a:t>3</a:t>
            </a:fld>
            <a:endParaRPr kumimoji="1" lang="ja-JP" altLang="en-US"/>
          </a:p>
        </p:txBody>
      </p:sp>
    </p:spTree>
    <p:extLst>
      <p:ext uri="{BB962C8B-B14F-4D97-AF65-F5344CB8AC3E}">
        <p14:creationId xmlns:p14="http://schemas.microsoft.com/office/powerpoint/2010/main" val="233566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は提案システムの概念となります。総務省政府統計、国土交通省観光庁宿泊旅行統計調査は提案システムの重要な政府統計の情報源のひとつとなります。また、インターネットから収集される観光データならびに観光オープンデータが二つ目のデータソースとなります。さらに、</a:t>
            </a:r>
            <a:r>
              <a:rPr kumimoji="1" lang="en-US" altLang="ja-JP" dirty="0" smtClean="0"/>
              <a:t>DM</a:t>
            </a:r>
            <a:r>
              <a:rPr kumimoji="1" lang="ja-JP" altLang="en-US" dirty="0" smtClean="0"/>
              <a:t>Ｏ法人から提供される観光データにより生きた地域観光情報を集めます。これらを空間という地域性を軸により連動させて、可視化表示するシステムが提案システムとなります。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FD2EC2B9-182A-4653-9962-824F49F5BEDB}" type="slidenum">
              <a:rPr kumimoji="1" lang="ja-JP" altLang="en-US" smtClean="0"/>
              <a:t>4</a:t>
            </a:fld>
            <a:endParaRPr kumimoji="1" lang="ja-JP" altLang="en-US"/>
          </a:p>
        </p:txBody>
      </p:sp>
    </p:spTree>
    <p:extLst>
      <p:ext uri="{BB962C8B-B14F-4D97-AF65-F5344CB8AC3E}">
        <p14:creationId xmlns:p14="http://schemas.microsoft.com/office/powerpoint/2010/main" val="129754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本提案システムで利用する政府統計データは以下となります。</a:t>
            </a:r>
            <a:endParaRPr kumimoji="1" lang="en-US" altLang="ja-JP" dirty="0" smtClean="0"/>
          </a:p>
          <a:p>
            <a:r>
              <a:rPr kumimoji="1" lang="ja-JP" altLang="en-US" dirty="0" smtClean="0"/>
              <a:t>総務省統計局</a:t>
            </a:r>
            <a:r>
              <a:rPr kumimoji="1" lang="en-US" altLang="ja-JP" dirty="0" smtClean="0"/>
              <a:t>2010</a:t>
            </a:r>
            <a:r>
              <a:rPr kumimoji="1" lang="ja-JP" altLang="en-US" dirty="0" smtClean="0"/>
              <a:t>年国勢調査３次メッシュデータ</a:t>
            </a:r>
          </a:p>
          <a:p>
            <a:r>
              <a:rPr kumimoji="1" lang="ja-JP" altLang="en-US" dirty="0" smtClean="0"/>
              <a:t>総務省統計局</a:t>
            </a:r>
            <a:r>
              <a:rPr kumimoji="1" lang="en-US" altLang="ja-JP" dirty="0" smtClean="0"/>
              <a:t>2011</a:t>
            </a:r>
            <a:r>
              <a:rPr kumimoji="1" lang="ja-JP" altLang="en-US" dirty="0" smtClean="0"/>
              <a:t>年経済センサス事業所数・労働者数３次メッシュデータ</a:t>
            </a:r>
          </a:p>
          <a:p>
            <a:r>
              <a:rPr kumimoji="1" lang="ja-JP" altLang="en-US" dirty="0" smtClean="0"/>
              <a:t>国土交通省国土地理院</a:t>
            </a:r>
            <a:r>
              <a:rPr kumimoji="1" lang="en-US" altLang="ja-JP" dirty="0" smtClean="0"/>
              <a:t>2011</a:t>
            </a:r>
            <a:r>
              <a:rPr kumimoji="1" lang="ja-JP" altLang="en-US" dirty="0" smtClean="0"/>
              <a:t>年標高傾斜角３次メッシュデータ</a:t>
            </a:r>
          </a:p>
          <a:p>
            <a:r>
              <a:rPr kumimoji="1" lang="ja-JP" altLang="en-US" dirty="0" smtClean="0"/>
              <a:t>国土交通省観光庁</a:t>
            </a:r>
            <a:r>
              <a:rPr kumimoji="1" lang="en-US" altLang="ja-JP" dirty="0" smtClean="0"/>
              <a:t>2013</a:t>
            </a:r>
            <a:r>
              <a:rPr kumimoji="1" lang="ja-JP" altLang="en-US" dirty="0" smtClean="0"/>
              <a:t>年宿泊旅行統計調査３次メッシュデータ</a:t>
            </a:r>
          </a:p>
          <a:p>
            <a:r>
              <a:rPr kumimoji="1" lang="ja-JP" altLang="en-US" dirty="0" smtClean="0"/>
              <a:t>これら</a:t>
            </a:r>
            <a:r>
              <a:rPr kumimoji="1" lang="en-US" altLang="ja-JP" dirty="0" smtClean="0"/>
              <a:t>3</a:t>
            </a:r>
            <a:r>
              <a:rPr kumimoji="1" lang="ja-JP" altLang="en-US" dirty="0" smtClean="0"/>
              <a:t>次メッシュデータとは１辺約</a:t>
            </a:r>
            <a:r>
              <a:rPr kumimoji="1" lang="en-US" altLang="ja-JP" dirty="0" smtClean="0"/>
              <a:t>1km</a:t>
            </a:r>
            <a:r>
              <a:rPr kumimoji="1" lang="ja-JP" altLang="en-US" dirty="0" smtClean="0"/>
              <a:t>の格子を集計単位としたデータです。</a:t>
            </a:r>
            <a:endParaRPr kumimoji="1" lang="en-US" altLang="ja-JP" dirty="0" smtClean="0"/>
          </a:p>
          <a:p>
            <a:r>
              <a:rPr kumimoji="1" lang="ja-JP" altLang="en-US" dirty="0" smtClean="0"/>
              <a:t>更に、政府統計の総合窓口</a:t>
            </a:r>
            <a:r>
              <a:rPr kumimoji="1" lang="en-US" altLang="ja-JP" dirty="0" smtClean="0"/>
              <a:t>(e-Stat) API</a:t>
            </a:r>
            <a:r>
              <a:rPr kumimoji="1" lang="ja-JP" altLang="en-US" dirty="0" smtClean="0"/>
              <a:t>機能を用い、市区町村レベルの統計データを独自に作成した市区町村名称</a:t>
            </a:r>
            <a:r>
              <a:rPr kumimoji="1" lang="en-US" altLang="ja-JP" dirty="0" smtClean="0"/>
              <a:t>3</a:t>
            </a:r>
            <a:r>
              <a:rPr kumimoji="1" lang="ja-JP" altLang="en-US" dirty="0" smtClean="0"/>
              <a:t>次メッシュ統計と紐づけて利用しています。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D2EC2B9-182A-4653-9962-824F49F5BEDB}" type="slidenum">
              <a:rPr kumimoji="1" lang="ja-JP" altLang="en-US" smtClean="0"/>
              <a:t>5</a:t>
            </a:fld>
            <a:endParaRPr kumimoji="1" lang="ja-JP" altLang="en-US"/>
          </a:p>
        </p:txBody>
      </p:sp>
    </p:spTree>
    <p:extLst>
      <p:ext uri="{BB962C8B-B14F-4D97-AF65-F5344CB8AC3E}">
        <p14:creationId xmlns:p14="http://schemas.microsoft.com/office/powerpoint/2010/main" val="70309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その他利用するデータとして</a:t>
            </a:r>
            <a:r>
              <a:rPr kumimoji="1" lang="en-US" altLang="ja-JP" dirty="0" smtClean="0"/>
              <a:t>LOD</a:t>
            </a:r>
            <a:r>
              <a:rPr kumimoji="1" lang="ja-JP" altLang="en-US" dirty="0" smtClean="0"/>
              <a:t>において中山データベース合同会社が作成した地域資源、日本の世界遺産、特別史跡、特別名称データを利用しています。また、</a:t>
            </a:r>
            <a:r>
              <a:rPr kumimoji="1" lang="en-US" altLang="ja-JP" dirty="0" err="1" smtClean="0"/>
              <a:t>wikipedia</a:t>
            </a:r>
            <a:r>
              <a:rPr kumimoji="1" lang="ja-JP" altLang="en-US" dirty="0" smtClean="0"/>
              <a:t>の地理座標より位置識別のための場所情報と緯度と経度を利用しています。これらのデータは場所を探索する目的と地域の観光資源を市区町村レベルで理解するために利用しています。更に、インターネット旅行サイトから毎日収集される宿泊プランから算出される</a:t>
            </a:r>
            <a:r>
              <a:rPr kumimoji="1" lang="en-US" altLang="ja-JP" dirty="0" smtClean="0"/>
              <a:t>3</a:t>
            </a:r>
            <a:r>
              <a:rPr kumimoji="1" lang="ja-JP" altLang="en-US" dirty="0" smtClean="0"/>
              <a:t>次日次宿泊メッシュ統計を使用しています。これは科学技術振興機構さきがけ「グローバルシステムの持続可能性評価基盤に関する研究」に基づき毎日作成されているものです。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FD2EC2B9-182A-4653-9962-824F49F5BEDB}" type="slidenum">
              <a:rPr kumimoji="1" lang="ja-JP" altLang="en-US" smtClean="0"/>
              <a:t>6</a:t>
            </a:fld>
            <a:endParaRPr kumimoji="1" lang="ja-JP" altLang="en-US"/>
          </a:p>
        </p:txBody>
      </p:sp>
    </p:spTree>
    <p:extLst>
      <p:ext uri="{BB962C8B-B14F-4D97-AF65-F5344CB8AC3E}">
        <p14:creationId xmlns:p14="http://schemas.microsoft.com/office/powerpoint/2010/main" val="77623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ここで少しだけ世界メッシュコードについて説明させていただきます。世界メッシュコードとは日本工業規格</a:t>
            </a:r>
            <a:r>
              <a:rPr kumimoji="1" lang="en-US" altLang="ja-JP" dirty="0" smtClean="0"/>
              <a:t>(JIS)</a:t>
            </a:r>
            <a:r>
              <a:rPr kumimoji="1" lang="ja-JP" altLang="en-US" dirty="0" smtClean="0"/>
              <a:t>で標準化されている地域メッシュコード</a:t>
            </a:r>
            <a:r>
              <a:rPr kumimoji="1" lang="en-US" altLang="ja-JP" dirty="0" smtClean="0"/>
              <a:t>(JIS X0410)</a:t>
            </a:r>
            <a:r>
              <a:rPr kumimoji="1" lang="ja-JP" altLang="en-US" dirty="0" smtClean="0"/>
              <a:t>を世界全体を覆うことができるように上位２桁の拡張コードを付加して拡張した方式です。</a:t>
            </a:r>
            <a:r>
              <a:rPr kumimoji="1" lang="en-US" altLang="ja-JP" dirty="0" smtClean="0"/>
              <a:t>JIS</a:t>
            </a:r>
            <a:r>
              <a:rPr kumimoji="1" lang="en-US" altLang="ja-JP" baseline="0" dirty="0" smtClean="0"/>
              <a:t> X0410</a:t>
            </a:r>
            <a:r>
              <a:rPr kumimoji="1" lang="ja-JP" altLang="en-US" baseline="0" dirty="0" smtClean="0"/>
              <a:t>は日本を</a:t>
            </a:r>
            <a:r>
              <a:rPr kumimoji="1" lang="en-US" altLang="ja-JP" baseline="0" dirty="0" smtClean="0"/>
              <a:t>1</a:t>
            </a:r>
            <a:r>
              <a:rPr kumimoji="1" lang="ja-JP" altLang="en-US" baseline="0" dirty="0" smtClean="0"/>
              <a:t>辺約</a:t>
            </a:r>
            <a:r>
              <a:rPr kumimoji="1" lang="en-US" altLang="ja-JP" baseline="0" dirty="0" smtClean="0"/>
              <a:t>80km, 10km, 1km</a:t>
            </a:r>
            <a:r>
              <a:rPr kumimoji="1" lang="ja-JP" altLang="en-US" baseline="0" dirty="0" smtClean="0"/>
              <a:t>のメッシュと呼ばれる区画に分割しそれぞれ階層的にコードを割り振ることが行われています。世界メッシュコードでは日本付近では</a:t>
            </a:r>
            <a:r>
              <a:rPr kumimoji="1" lang="en-US" altLang="ja-JP" baseline="0" dirty="0" smtClean="0"/>
              <a:t>JIS</a:t>
            </a:r>
            <a:r>
              <a:rPr kumimoji="1" lang="ja-JP" altLang="en-US" baseline="0" dirty="0" smtClean="0"/>
              <a:t> </a:t>
            </a:r>
            <a:r>
              <a:rPr kumimoji="1" lang="en-US" altLang="ja-JP" baseline="0" dirty="0" smtClean="0"/>
              <a:t>X0410</a:t>
            </a:r>
            <a:r>
              <a:rPr kumimoji="1" lang="ja-JP" altLang="en-US" baseline="0" dirty="0" smtClean="0"/>
              <a:t>に</a:t>
            </a:r>
            <a:r>
              <a:rPr kumimoji="1" lang="en-US" altLang="ja-JP" baseline="0" dirty="0" smtClean="0"/>
              <a:t>20</a:t>
            </a:r>
            <a:r>
              <a:rPr kumimoji="1" lang="ja-JP" altLang="en-US" baseline="0" dirty="0" smtClean="0"/>
              <a:t>の拡張コードを追加して世界メッシュコードと直接的に対応付けを行っています。例えば、この場所は</a:t>
            </a:r>
            <a:r>
              <a:rPr kumimoji="1" lang="en-US" altLang="ja-JP" baseline="0" dirty="0" smtClean="0"/>
              <a:t>80km</a:t>
            </a:r>
            <a:r>
              <a:rPr kumimoji="1" lang="ja-JP" altLang="en-US" baseline="0" dirty="0" smtClean="0"/>
              <a:t>メッシュでは</a:t>
            </a:r>
            <a:r>
              <a:rPr kumimoji="1" lang="en-US" altLang="ja-JP" baseline="0" dirty="0" smtClean="0"/>
              <a:t>2-05438</a:t>
            </a:r>
            <a:r>
              <a:rPr kumimoji="1" lang="ja-JP" altLang="en-US" baseline="0" dirty="0" smtClean="0"/>
              <a:t>というコードを有しています。</a:t>
            </a:r>
            <a:r>
              <a:rPr kumimoji="1" lang="en-US" altLang="ja-JP" baseline="0" dirty="0" smtClean="0"/>
              <a:t>80km</a:t>
            </a:r>
            <a:r>
              <a:rPr kumimoji="1" lang="ja-JP" altLang="en-US" baseline="0" dirty="0" smtClean="0"/>
              <a:t>メッシュは縦横</a:t>
            </a:r>
            <a:r>
              <a:rPr kumimoji="1" lang="en-US" altLang="ja-JP" baseline="0" dirty="0" smtClean="0"/>
              <a:t>8</a:t>
            </a:r>
            <a:r>
              <a:rPr kumimoji="1" lang="ja-JP" altLang="en-US" baseline="0" dirty="0" smtClean="0"/>
              <a:t>等分して</a:t>
            </a:r>
            <a:r>
              <a:rPr kumimoji="1" lang="en-US" altLang="ja-JP" baseline="0" dirty="0" smtClean="0"/>
              <a:t>64</a:t>
            </a:r>
            <a:r>
              <a:rPr kumimoji="1" lang="ja-JP" altLang="en-US" baseline="0" dirty="0" smtClean="0"/>
              <a:t>個の</a:t>
            </a:r>
            <a:r>
              <a:rPr kumimoji="1" lang="en-US" altLang="ja-JP" baseline="0" dirty="0" smtClean="0"/>
              <a:t>10km</a:t>
            </a:r>
            <a:r>
              <a:rPr kumimoji="1" lang="ja-JP" altLang="en-US" baseline="0" dirty="0" smtClean="0"/>
              <a:t>メッシュに分割されます。このなかの星のついたメッシュは</a:t>
            </a:r>
            <a:r>
              <a:rPr kumimoji="1" lang="en-US" altLang="ja-JP" baseline="0" dirty="0" smtClean="0"/>
              <a:t>2-05438-23</a:t>
            </a:r>
            <a:r>
              <a:rPr kumimoji="1" lang="ja-JP" altLang="en-US" baseline="0" dirty="0" smtClean="0"/>
              <a:t>というコードを有しています。この</a:t>
            </a:r>
            <a:r>
              <a:rPr kumimoji="1" lang="en-US" altLang="ja-JP" baseline="0" dirty="0" smtClean="0"/>
              <a:t>10km</a:t>
            </a:r>
            <a:r>
              <a:rPr kumimoji="1" lang="ja-JP" altLang="en-US" baseline="0" dirty="0" smtClean="0"/>
              <a:t>メッシュは縦横</a:t>
            </a:r>
            <a:r>
              <a:rPr kumimoji="1" lang="en-US" altLang="ja-JP" baseline="0" dirty="0" smtClean="0"/>
              <a:t>10</a:t>
            </a:r>
            <a:r>
              <a:rPr kumimoji="1" lang="ja-JP" altLang="en-US" baseline="0" dirty="0" smtClean="0"/>
              <a:t>等分して</a:t>
            </a:r>
            <a:r>
              <a:rPr kumimoji="1" lang="en-US" altLang="ja-JP" baseline="0" dirty="0" smtClean="0"/>
              <a:t>100</a:t>
            </a:r>
            <a:r>
              <a:rPr kumimoji="1" lang="ja-JP" altLang="en-US" baseline="0" dirty="0" smtClean="0"/>
              <a:t>個の</a:t>
            </a:r>
            <a:r>
              <a:rPr kumimoji="1" lang="en-US" altLang="ja-JP" baseline="0" dirty="0" smtClean="0"/>
              <a:t>1km</a:t>
            </a:r>
            <a:r>
              <a:rPr kumimoji="1" lang="ja-JP" altLang="en-US" baseline="0" dirty="0" smtClean="0"/>
              <a:t>メッシュに分割されます。このひとつは</a:t>
            </a:r>
            <a:r>
              <a:rPr kumimoji="1" lang="en-US" altLang="ja-JP" baseline="0" dirty="0" smtClean="0"/>
              <a:t>2-05438-2343</a:t>
            </a:r>
            <a:r>
              <a:rPr kumimoji="1" lang="ja-JP" altLang="en-US" baseline="0" dirty="0" smtClean="0"/>
              <a:t>と符号化されます。このように世界メッシュコードは地球上のあらゆる場所を階層的にメッシュと呼ばれる格子に分割する枠組みを与えます。</a:t>
            </a:r>
            <a:endParaRPr kumimoji="1" lang="ja-JP" altLang="en-US" dirty="0"/>
          </a:p>
        </p:txBody>
      </p:sp>
      <p:sp>
        <p:nvSpPr>
          <p:cNvPr id="4" name="スライド番号プレースホルダー 3"/>
          <p:cNvSpPr>
            <a:spLocks noGrp="1"/>
          </p:cNvSpPr>
          <p:nvPr>
            <p:ph type="sldNum" sz="quarter" idx="10"/>
          </p:nvPr>
        </p:nvSpPr>
        <p:spPr/>
        <p:txBody>
          <a:bodyPr/>
          <a:lstStyle/>
          <a:p>
            <a:fld id="{FD2EC2B9-182A-4653-9962-824F49F5BEDB}" type="slidenum">
              <a:rPr kumimoji="1" lang="ja-JP" altLang="en-US" smtClean="0"/>
              <a:t>7</a:t>
            </a:fld>
            <a:endParaRPr kumimoji="1" lang="ja-JP" altLang="en-US"/>
          </a:p>
        </p:txBody>
      </p:sp>
    </p:spTree>
    <p:extLst>
      <p:ext uri="{BB962C8B-B14F-4D97-AF65-F5344CB8AC3E}">
        <p14:creationId xmlns:p14="http://schemas.microsoft.com/office/powerpoint/2010/main" val="245143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世界メッシュコードでは世界を緯度と経度で８個のエリアに分割しそれぞれ</a:t>
            </a:r>
            <a:r>
              <a:rPr kumimoji="1" lang="en-US" altLang="ja-JP" dirty="0" smtClean="0"/>
              <a:t>1</a:t>
            </a:r>
            <a:r>
              <a:rPr kumimoji="1" lang="ja-JP" altLang="en-US" dirty="0" smtClean="0"/>
              <a:t>から</a:t>
            </a:r>
            <a:r>
              <a:rPr kumimoji="1" lang="en-US" altLang="ja-JP" dirty="0" smtClean="0"/>
              <a:t>8</a:t>
            </a:r>
            <a:r>
              <a:rPr kumimoji="1" lang="ja-JP" altLang="en-US" dirty="0" err="1" smtClean="0"/>
              <a:t>までの</a:t>
            </a:r>
            <a:r>
              <a:rPr kumimoji="1" lang="ja-JP" altLang="en-US" dirty="0" smtClean="0"/>
              <a:t>０次コードを割付ます。そして、</a:t>
            </a:r>
            <a:r>
              <a:rPr kumimoji="1" lang="en-US" altLang="ja-JP" dirty="0" smtClean="0"/>
              <a:t>JIS X0410</a:t>
            </a:r>
            <a:r>
              <a:rPr kumimoji="1" lang="ja-JP" altLang="en-US" dirty="0" smtClean="0"/>
              <a:t>の</a:t>
            </a:r>
            <a:r>
              <a:rPr kumimoji="1" lang="en-US" altLang="ja-JP" dirty="0" smtClean="0"/>
              <a:t>1</a:t>
            </a:r>
            <a:r>
              <a:rPr kumimoji="1" lang="ja-JP" altLang="en-US" dirty="0" smtClean="0"/>
              <a:t>次メッシュから</a:t>
            </a:r>
            <a:r>
              <a:rPr kumimoji="1" lang="en-US" altLang="ja-JP" dirty="0" smtClean="0"/>
              <a:t>3</a:t>
            </a:r>
            <a:r>
              <a:rPr kumimoji="1" lang="ja-JP" altLang="en-US" dirty="0" smtClean="0"/>
              <a:t>次メッシュまでを平行移動と回転を行うことで世界の全ての場所に対してメッシュに対する符号を割付します。メッシュコードは緯度と経度から決まります。計算の方法は次のような式に基づきます。ここで、</a:t>
            </a:r>
            <a:r>
              <a:rPr kumimoji="1" lang="en-US" altLang="ja-JP" dirty="0" smtClean="0"/>
              <a:t>o</a:t>
            </a:r>
            <a:r>
              <a:rPr kumimoji="1" lang="ja-JP" altLang="en-US" dirty="0" smtClean="0"/>
              <a:t>は</a:t>
            </a:r>
            <a:r>
              <a:rPr kumimoji="1" lang="en-US" altLang="ja-JP" dirty="0" smtClean="0"/>
              <a:t>0</a:t>
            </a:r>
            <a:r>
              <a:rPr kumimoji="1" lang="ja-JP" altLang="en-US" dirty="0" smtClean="0"/>
              <a:t>次メッシュコードと呼びます。</a:t>
            </a:r>
            <a:r>
              <a:rPr kumimoji="1" lang="en-US" altLang="ja-JP" dirty="0" smtClean="0"/>
              <a:t>3</a:t>
            </a:r>
            <a:r>
              <a:rPr kumimoji="1" lang="ja-JP" altLang="en-US" dirty="0" smtClean="0"/>
              <a:t>次メッシュコードは</a:t>
            </a:r>
            <a:r>
              <a:rPr kumimoji="1" lang="en-US" altLang="ja-JP" dirty="0" smtClean="0"/>
              <a:t>10</a:t>
            </a:r>
            <a:r>
              <a:rPr kumimoji="1" lang="ja-JP" altLang="en-US" dirty="0" smtClean="0"/>
              <a:t>桁の整数となります。世界メッシュコードをここで利用している理由は、アウトバウンドについても同じシステムで扱えるようにするためです。現在我が国においてアウトバウンドを取り扱うことができる仕組みは実のところ十分とはいえません。今後のオリンピック等を考慮した場合に、訪日外国人の生活背景を理解する機能などを組み込むためには世界メッシュコードが重要であると考え本提案において導入にいた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D2EC2B9-182A-4653-9962-824F49F5BEDB}" type="slidenum">
              <a:rPr kumimoji="1" lang="ja-JP" altLang="en-US" smtClean="0"/>
              <a:t>8</a:t>
            </a:fld>
            <a:endParaRPr kumimoji="1" lang="ja-JP" altLang="en-US"/>
          </a:p>
        </p:txBody>
      </p:sp>
    </p:spTree>
    <p:extLst>
      <p:ext uri="{BB962C8B-B14F-4D97-AF65-F5344CB8AC3E}">
        <p14:creationId xmlns:p14="http://schemas.microsoft.com/office/powerpoint/2010/main" val="320860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Level2</a:t>
            </a:r>
            <a:r>
              <a:rPr kumimoji="1" lang="ja-JP" altLang="en-US" dirty="0" smtClean="0"/>
              <a:t>行政区画の世界メッシュデータの例として日本、ドイツについてお示しします。今回の試作システムでは左図に示す日本における</a:t>
            </a:r>
            <a:r>
              <a:rPr kumimoji="1" lang="en-US" altLang="ja-JP" dirty="0" smtClean="0"/>
              <a:t>Level2</a:t>
            </a:r>
            <a:r>
              <a:rPr kumimoji="1" lang="ja-JP" altLang="en-US" dirty="0" smtClean="0"/>
              <a:t>行政区画（市区町村</a:t>
            </a:r>
            <a:r>
              <a:rPr kumimoji="1" lang="en-US" altLang="ja-JP" dirty="0" smtClean="0"/>
              <a:t>)3</a:t>
            </a:r>
            <a:r>
              <a:rPr kumimoji="1" lang="ja-JP" altLang="en-US" dirty="0" smtClean="0"/>
              <a:t>次メッシュデータをメッシュ統計と市区町村レベルでの政府統計とを連動させるために使用しています。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D2EC2B9-182A-4653-9962-824F49F5BEDB}" type="slidenum">
              <a:rPr kumimoji="1" lang="ja-JP" altLang="en-US" smtClean="0"/>
              <a:t>9</a:t>
            </a:fld>
            <a:endParaRPr kumimoji="1" lang="ja-JP" altLang="en-US"/>
          </a:p>
        </p:txBody>
      </p:sp>
    </p:spTree>
    <p:extLst>
      <p:ext uri="{BB962C8B-B14F-4D97-AF65-F5344CB8AC3E}">
        <p14:creationId xmlns:p14="http://schemas.microsoft.com/office/powerpoint/2010/main" val="95665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6796535-D733-48EE-9488-517098903A8B}" type="datetimeFigureOut">
              <a:rPr kumimoji="1" lang="ja-JP" altLang="en-US" smtClean="0"/>
              <a:t>2016/4/25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CFAE0F-C77B-413D-9086-CEB497683D6F}" type="slidenum">
              <a:rPr kumimoji="1" lang="ja-JP" altLang="en-US" smtClean="0"/>
              <a:t>‹#›</a:t>
            </a:fld>
            <a:endParaRPr kumimoji="1" lang="ja-JP" altLang="en-US"/>
          </a:p>
        </p:txBody>
      </p:sp>
    </p:spTree>
    <p:extLst>
      <p:ext uri="{BB962C8B-B14F-4D97-AF65-F5344CB8AC3E}">
        <p14:creationId xmlns:p14="http://schemas.microsoft.com/office/powerpoint/2010/main" val="49204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796535-D733-48EE-9488-517098903A8B}" type="datetimeFigureOut">
              <a:rPr kumimoji="1" lang="ja-JP" altLang="en-US" smtClean="0"/>
              <a:t>2016/4/25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CFAE0F-C77B-413D-9086-CEB497683D6F}" type="slidenum">
              <a:rPr kumimoji="1" lang="ja-JP" altLang="en-US" smtClean="0"/>
              <a:t>‹#›</a:t>
            </a:fld>
            <a:endParaRPr kumimoji="1" lang="ja-JP" altLang="en-US"/>
          </a:p>
        </p:txBody>
      </p:sp>
    </p:spTree>
    <p:extLst>
      <p:ext uri="{BB962C8B-B14F-4D97-AF65-F5344CB8AC3E}">
        <p14:creationId xmlns:p14="http://schemas.microsoft.com/office/powerpoint/2010/main" val="173503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796535-D733-48EE-9488-517098903A8B}" type="datetimeFigureOut">
              <a:rPr kumimoji="1" lang="ja-JP" altLang="en-US" smtClean="0"/>
              <a:t>2016/4/25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CFAE0F-C77B-413D-9086-CEB497683D6F}" type="slidenum">
              <a:rPr kumimoji="1" lang="ja-JP" altLang="en-US" smtClean="0"/>
              <a:t>‹#›</a:t>
            </a:fld>
            <a:endParaRPr kumimoji="1" lang="ja-JP" altLang="en-US"/>
          </a:p>
        </p:txBody>
      </p:sp>
    </p:spTree>
    <p:extLst>
      <p:ext uri="{BB962C8B-B14F-4D97-AF65-F5344CB8AC3E}">
        <p14:creationId xmlns:p14="http://schemas.microsoft.com/office/powerpoint/2010/main" val="249656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796535-D733-48EE-9488-517098903A8B}" type="datetimeFigureOut">
              <a:rPr kumimoji="1" lang="ja-JP" altLang="en-US" smtClean="0"/>
              <a:t>2016/4/25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CFAE0F-C77B-413D-9086-CEB497683D6F}" type="slidenum">
              <a:rPr kumimoji="1" lang="ja-JP" altLang="en-US" smtClean="0"/>
              <a:t>‹#›</a:t>
            </a:fld>
            <a:endParaRPr kumimoji="1" lang="ja-JP" altLang="en-US"/>
          </a:p>
        </p:txBody>
      </p:sp>
    </p:spTree>
    <p:extLst>
      <p:ext uri="{BB962C8B-B14F-4D97-AF65-F5344CB8AC3E}">
        <p14:creationId xmlns:p14="http://schemas.microsoft.com/office/powerpoint/2010/main" val="35859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6796535-D733-48EE-9488-517098903A8B}" type="datetimeFigureOut">
              <a:rPr kumimoji="1" lang="ja-JP" altLang="en-US" smtClean="0"/>
              <a:t>2016/4/25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CFAE0F-C77B-413D-9086-CEB497683D6F}" type="slidenum">
              <a:rPr kumimoji="1" lang="ja-JP" altLang="en-US" smtClean="0"/>
              <a:t>‹#›</a:t>
            </a:fld>
            <a:endParaRPr kumimoji="1" lang="ja-JP" altLang="en-US"/>
          </a:p>
        </p:txBody>
      </p:sp>
    </p:spTree>
    <p:extLst>
      <p:ext uri="{BB962C8B-B14F-4D97-AF65-F5344CB8AC3E}">
        <p14:creationId xmlns:p14="http://schemas.microsoft.com/office/powerpoint/2010/main" val="266220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6796535-D733-48EE-9488-517098903A8B}" type="datetimeFigureOut">
              <a:rPr kumimoji="1" lang="ja-JP" altLang="en-US" smtClean="0"/>
              <a:t>2016/4/25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4CFAE0F-C77B-413D-9086-CEB497683D6F}" type="slidenum">
              <a:rPr kumimoji="1" lang="ja-JP" altLang="en-US" smtClean="0"/>
              <a:t>‹#›</a:t>
            </a:fld>
            <a:endParaRPr kumimoji="1" lang="ja-JP" altLang="en-US"/>
          </a:p>
        </p:txBody>
      </p:sp>
    </p:spTree>
    <p:extLst>
      <p:ext uri="{BB962C8B-B14F-4D97-AF65-F5344CB8AC3E}">
        <p14:creationId xmlns:p14="http://schemas.microsoft.com/office/powerpoint/2010/main" val="308445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6796535-D733-48EE-9488-517098903A8B}" type="datetimeFigureOut">
              <a:rPr kumimoji="1" lang="ja-JP" altLang="en-US" smtClean="0"/>
              <a:t>2016/4/25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4CFAE0F-C77B-413D-9086-CEB497683D6F}" type="slidenum">
              <a:rPr kumimoji="1" lang="ja-JP" altLang="en-US" smtClean="0"/>
              <a:t>‹#›</a:t>
            </a:fld>
            <a:endParaRPr kumimoji="1" lang="ja-JP" altLang="en-US"/>
          </a:p>
        </p:txBody>
      </p:sp>
    </p:spTree>
    <p:extLst>
      <p:ext uri="{BB962C8B-B14F-4D97-AF65-F5344CB8AC3E}">
        <p14:creationId xmlns:p14="http://schemas.microsoft.com/office/powerpoint/2010/main" val="360621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6796535-D733-48EE-9488-517098903A8B}" type="datetimeFigureOut">
              <a:rPr kumimoji="1" lang="ja-JP" altLang="en-US" smtClean="0"/>
              <a:t>2016/4/25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4CFAE0F-C77B-413D-9086-CEB497683D6F}" type="slidenum">
              <a:rPr kumimoji="1" lang="ja-JP" altLang="en-US" smtClean="0"/>
              <a:t>‹#›</a:t>
            </a:fld>
            <a:endParaRPr kumimoji="1" lang="ja-JP" altLang="en-US"/>
          </a:p>
        </p:txBody>
      </p:sp>
    </p:spTree>
    <p:extLst>
      <p:ext uri="{BB962C8B-B14F-4D97-AF65-F5344CB8AC3E}">
        <p14:creationId xmlns:p14="http://schemas.microsoft.com/office/powerpoint/2010/main" val="229340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796535-D733-48EE-9488-517098903A8B}" type="datetimeFigureOut">
              <a:rPr kumimoji="1" lang="ja-JP" altLang="en-US" smtClean="0"/>
              <a:t>2016/4/25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4CFAE0F-C77B-413D-9086-CEB497683D6F}" type="slidenum">
              <a:rPr kumimoji="1" lang="ja-JP" altLang="en-US" smtClean="0"/>
              <a:t>‹#›</a:t>
            </a:fld>
            <a:endParaRPr kumimoji="1" lang="ja-JP" altLang="en-US"/>
          </a:p>
        </p:txBody>
      </p:sp>
    </p:spTree>
    <p:extLst>
      <p:ext uri="{BB962C8B-B14F-4D97-AF65-F5344CB8AC3E}">
        <p14:creationId xmlns:p14="http://schemas.microsoft.com/office/powerpoint/2010/main" val="250533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6796535-D733-48EE-9488-517098903A8B}" type="datetimeFigureOut">
              <a:rPr kumimoji="1" lang="ja-JP" altLang="en-US" smtClean="0"/>
              <a:t>2016/4/25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4CFAE0F-C77B-413D-9086-CEB497683D6F}" type="slidenum">
              <a:rPr kumimoji="1" lang="ja-JP" altLang="en-US" smtClean="0"/>
              <a:t>‹#›</a:t>
            </a:fld>
            <a:endParaRPr kumimoji="1" lang="ja-JP" altLang="en-US"/>
          </a:p>
        </p:txBody>
      </p:sp>
    </p:spTree>
    <p:extLst>
      <p:ext uri="{BB962C8B-B14F-4D97-AF65-F5344CB8AC3E}">
        <p14:creationId xmlns:p14="http://schemas.microsoft.com/office/powerpoint/2010/main" val="417406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6796535-D733-48EE-9488-517098903A8B}" type="datetimeFigureOut">
              <a:rPr kumimoji="1" lang="ja-JP" altLang="en-US" smtClean="0"/>
              <a:t>2016/4/25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4CFAE0F-C77B-413D-9086-CEB497683D6F}" type="slidenum">
              <a:rPr kumimoji="1" lang="ja-JP" altLang="en-US" smtClean="0"/>
              <a:t>‹#›</a:t>
            </a:fld>
            <a:endParaRPr kumimoji="1" lang="ja-JP" altLang="en-US"/>
          </a:p>
        </p:txBody>
      </p:sp>
    </p:spTree>
    <p:extLst>
      <p:ext uri="{BB962C8B-B14F-4D97-AF65-F5344CB8AC3E}">
        <p14:creationId xmlns:p14="http://schemas.microsoft.com/office/powerpoint/2010/main" val="234400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96535-D733-48EE-9488-517098903A8B}" type="datetimeFigureOut">
              <a:rPr kumimoji="1" lang="ja-JP" altLang="en-US" smtClean="0"/>
              <a:t>2016/4/25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FAE0F-C77B-413D-9086-CEB497683D6F}" type="slidenum">
              <a:rPr kumimoji="1" lang="ja-JP" altLang="en-US" smtClean="0"/>
              <a:t>‹#›</a:t>
            </a:fld>
            <a:endParaRPr kumimoji="1" lang="ja-JP" altLang="en-US"/>
          </a:p>
        </p:txBody>
      </p:sp>
      <p:pic>
        <p:nvPicPr>
          <p:cNvPr id="7" name="Picture 2" descr="http://www.meshstats.xyz/hotelsmesh/location/image/title4logo.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68160" y="3599"/>
            <a:ext cx="5323840" cy="60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789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fttsus.jp/hotelsmesh"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gadm.org/" TargetMode="External"/><Relationship Id="rId3" Type="http://schemas.openxmlformats.org/officeDocument/2006/relationships/hyperlink" Target="http://linkdata.org/work/rdf1s2437i" TargetMode="External"/><Relationship Id="rId7" Type="http://schemas.openxmlformats.org/officeDocument/2006/relationships/hyperlink" Target="http://www.fttsus.jp/worldmes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linkdata.org/work/rdf1s2795i" TargetMode="External"/><Relationship Id="rId5" Type="http://schemas.openxmlformats.org/officeDocument/2006/relationships/hyperlink" Target="http://linkdata.org/work/rdf1s2854i" TargetMode="External"/><Relationship Id="rId10" Type="http://schemas.openxmlformats.org/officeDocument/2006/relationships/hyperlink" Target="http://www.meshstats.xyz/hotelsmesh/" TargetMode="External"/><Relationship Id="rId4" Type="http://schemas.openxmlformats.org/officeDocument/2006/relationships/hyperlink" Target="http://linkdata.org/work/rdf1s2858i" TargetMode="External"/><Relationship Id="rId9" Type="http://schemas.openxmlformats.org/officeDocument/2006/relationships/hyperlink" Target="http://www.fttsus.jp/worldmesh/download/zip/JPN_mesh3.zi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19200" y="1069875"/>
            <a:ext cx="9575800" cy="1932088"/>
          </a:xfrm>
        </p:spPr>
        <p:txBody>
          <a:bodyPr>
            <a:normAutofit fontScale="90000"/>
          </a:bodyPr>
          <a:lstStyle/>
          <a:p>
            <a:r>
              <a:rPr lang="ja-JP" altLang="en-US" dirty="0"/>
              <a:t>統計</a:t>
            </a:r>
            <a:r>
              <a:rPr lang="en-US" altLang="ja-JP" dirty="0"/>
              <a:t>API</a:t>
            </a:r>
            <a:r>
              <a:rPr lang="ja-JP" altLang="en-US" dirty="0"/>
              <a:t>機能を活用</a:t>
            </a:r>
            <a:r>
              <a:rPr lang="ja-JP" altLang="en-US" dirty="0" smtClean="0"/>
              <a:t>した</a:t>
            </a:r>
            <a:r>
              <a:rPr lang="en-US" altLang="ja-JP" dirty="0" smtClean="0"/>
              <a:t/>
            </a:r>
            <a:br>
              <a:rPr lang="en-US" altLang="ja-JP" dirty="0" smtClean="0"/>
            </a:br>
            <a:r>
              <a:rPr lang="ja-JP" altLang="en-US" dirty="0" smtClean="0"/>
              <a:t>旅行</a:t>
            </a:r>
            <a:r>
              <a:rPr lang="ja-JP" altLang="en-US" dirty="0"/>
              <a:t>・宿泊支援アプリケーション</a:t>
            </a:r>
            <a:endParaRPr kumimoji="1" lang="ja-JP" altLang="en-US" dirty="0"/>
          </a:p>
        </p:txBody>
      </p:sp>
      <p:sp>
        <p:nvSpPr>
          <p:cNvPr id="3" name="サブタイトル 2"/>
          <p:cNvSpPr>
            <a:spLocks noGrp="1"/>
          </p:cNvSpPr>
          <p:nvPr>
            <p:ph type="subTitle" idx="1"/>
          </p:nvPr>
        </p:nvSpPr>
        <p:spPr>
          <a:xfrm>
            <a:off x="584200" y="5959158"/>
            <a:ext cx="10083800" cy="609282"/>
          </a:xfrm>
        </p:spPr>
        <p:txBody>
          <a:bodyPr>
            <a:noAutofit/>
          </a:bodyPr>
          <a:lstStyle/>
          <a:p>
            <a:r>
              <a:rPr kumimoji="1" lang="ja-JP" altLang="en-US" sz="3200" dirty="0" smtClean="0"/>
              <a:t>世界メッシュコード研究</a:t>
            </a:r>
            <a:r>
              <a:rPr lang="ja-JP" altLang="en-US" sz="3200" dirty="0" smtClean="0"/>
              <a:t>会　井上卓也、中山力、佐藤彰洋</a:t>
            </a:r>
            <a:endParaRPr kumimoji="1" lang="ja-JP" altLang="en-US" sz="3200" dirty="0"/>
          </a:p>
        </p:txBody>
      </p:sp>
      <p:sp>
        <p:nvSpPr>
          <p:cNvPr id="4" name="お客様名"/>
          <p:cNvSpPr>
            <a:spLocks noChangeArrowheads="1"/>
          </p:cNvSpPr>
          <p:nvPr/>
        </p:nvSpPr>
        <p:spPr bwMode="auto">
          <a:xfrm>
            <a:off x="584200" y="454025"/>
            <a:ext cx="7279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latin typeface="小塚ゴシック Pro M" pitchFamily="2" charset="-128"/>
                <a:ea typeface="小塚ゴシック Pro M" pitchFamily="2" charset="-128"/>
                <a:sym typeface="小塚ゴシック Pro M" pitchFamily="2" charset="-128"/>
              </a:rPr>
              <a:t>STAT DASHグランプリ2016　</a:t>
            </a:r>
            <a:r>
              <a:rPr lang="ja-JP" altLang="ja-JP" dirty="0"/>
              <a:t>データ利活用啓発部門</a:t>
            </a:r>
            <a:r>
              <a:rPr lang="ja-JP" altLang="en-US" dirty="0">
                <a:solidFill>
                  <a:srgbClr val="000000"/>
                </a:solidFill>
                <a:latin typeface="小塚ゴシック Pro M" pitchFamily="2" charset="-128"/>
                <a:ea typeface="小塚ゴシック Pro M" pitchFamily="2" charset="-128"/>
                <a:sym typeface="小塚ゴシック Pro M" pitchFamily="2" charset="-128"/>
              </a:rPr>
              <a:t>　</a:t>
            </a:r>
            <a:r>
              <a:rPr lang="ja-JP" altLang="en-US" dirty="0" smtClean="0">
                <a:solidFill>
                  <a:srgbClr val="000000"/>
                </a:solidFill>
                <a:latin typeface="小塚ゴシック Pro M" pitchFamily="2" charset="-128"/>
                <a:ea typeface="小塚ゴシック Pro M" pitchFamily="2" charset="-128"/>
                <a:sym typeface="小塚ゴシック Pro M" pitchFamily="2" charset="-128"/>
              </a:rPr>
              <a:t>発表</a:t>
            </a:r>
            <a:r>
              <a:rPr lang="ja-JP" altLang="en-US" dirty="0">
                <a:solidFill>
                  <a:srgbClr val="000000"/>
                </a:solidFill>
                <a:latin typeface="小塚ゴシック Pro M" pitchFamily="2" charset="-128"/>
                <a:ea typeface="小塚ゴシック Pro M" pitchFamily="2" charset="-128"/>
                <a:sym typeface="小塚ゴシック Pro M" pitchFamily="2" charset="-128"/>
              </a:rPr>
              <a:t>資料</a:t>
            </a:r>
            <a:endParaRPr lang="zh-CN" altLang="en-US" dirty="0">
              <a:solidFill>
                <a:srgbClr val="000000"/>
              </a:solidFill>
              <a:latin typeface="小塚ゴシック Pro M" pitchFamily="2" charset="-128"/>
              <a:ea typeface="小塚ゴシック Pro M" pitchFamily="2" charset="-128"/>
              <a:sym typeface="小塚ゴシック Pro M" pitchFamily="2" charset="-128"/>
            </a:endParaRPr>
          </a:p>
        </p:txBody>
      </p:sp>
      <p:sp>
        <p:nvSpPr>
          <p:cNvPr id="5" name="円/楕円 4"/>
          <p:cNvSpPr/>
          <p:nvPr/>
        </p:nvSpPr>
        <p:spPr>
          <a:xfrm>
            <a:off x="8275320" y="3934460"/>
            <a:ext cx="1620000" cy="162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7178040" y="4526279"/>
            <a:ext cx="864000" cy="864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128600" y="3586121"/>
            <a:ext cx="864000" cy="86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251400" y="4664640"/>
            <a:ext cx="540000" cy="540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6" name="Picture 4" descr="日本地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301" y="3050223"/>
            <a:ext cx="3848100" cy="281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500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日次宿泊メッシュ統計</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886585"/>
            <a:ext cx="3263503" cy="4351337"/>
          </a:xfr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8006" y="1886585"/>
            <a:ext cx="3264299" cy="4352400"/>
          </a:xfrm>
          <a:prstGeom prst="rect">
            <a:avLst/>
          </a:prstGeom>
        </p:spPr>
      </p:pic>
      <p:sp>
        <p:nvSpPr>
          <p:cNvPr id="9" name="テキスト ボックス 8"/>
          <p:cNvSpPr txBox="1"/>
          <p:nvPr/>
        </p:nvSpPr>
        <p:spPr>
          <a:xfrm>
            <a:off x="502920" y="6492240"/>
            <a:ext cx="5775940" cy="369332"/>
          </a:xfrm>
          <a:prstGeom prst="rect">
            <a:avLst/>
          </a:prstGeom>
          <a:noFill/>
        </p:spPr>
        <p:txBody>
          <a:bodyPr wrap="none" rtlCol="0">
            <a:spAutoFit/>
          </a:bodyPr>
          <a:lstStyle/>
          <a:p>
            <a:r>
              <a:rPr kumimoji="1" lang="ja-JP" altLang="en-US" dirty="0" smtClean="0"/>
              <a:t>２０１６年２月</a:t>
            </a:r>
            <a:r>
              <a:rPr lang="ja-JP" altLang="en-US" dirty="0" smtClean="0"/>
              <a:t>２</a:t>
            </a:r>
            <a:r>
              <a:rPr lang="ja-JP" altLang="en-US" dirty="0"/>
              <a:t>８</a:t>
            </a:r>
            <a:r>
              <a:rPr kumimoji="1" lang="ja-JP" altLang="en-US" dirty="0" smtClean="0"/>
              <a:t>日現在における２０１６年２月</a:t>
            </a:r>
            <a:r>
              <a:rPr lang="ja-JP" altLang="en-US" dirty="0" smtClean="0"/>
              <a:t>２</a:t>
            </a:r>
            <a:r>
              <a:rPr lang="ja-JP" altLang="en-US" dirty="0"/>
              <a:t>９</a:t>
            </a:r>
            <a:r>
              <a:rPr kumimoji="1" lang="ja-JP" altLang="en-US" dirty="0" smtClean="0"/>
              <a:t>日宿泊分</a:t>
            </a:r>
            <a:endParaRPr kumimoji="1" lang="ja-JP" altLang="en-US" dirty="0"/>
          </a:p>
        </p:txBody>
      </p:sp>
      <p:sp>
        <p:nvSpPr>
          <p:cNvPr id="10" name="テキスト ボックス 9"/>
          <p:cNvSpPr txBox="1"/>
          <p:nvPr/>
        </p:nvSpPr>
        <p:spPr>
          <a:xfrm>
            <a:off x="1366520" y="6110923"/>
            <a:ext cx="2008883" cy="369332"/>
          </a:xfrm>
          <a:prstGeom prst="rect">
            <a:avLst/>
          </a:prstGeom>
          <a:noFill/>
        </p:spPr>
        <p:txBody>
          <a:bodyPr wrap="none" rtlCol="0">
            <a:spAutoFit/>
          </a:bodyPr>
          <a:lstStyle/>
          <a:p>
            <a:r>
              <a:rPr lang="ja-JP" altLang="en-US" dirty="0"/>
              <a:t>予約</a:t>
            </a:r>
            <a:r>
              <a:rPr kumimoji="1" lang="ja-JP" altLang="en-US" dirty="0" smtClean="0"/>
              <a:t>可能な宿の数</a:t>
            </a:r>
            <a:endParaRPr kumimoji="1" lang="ja-JP" altLang="en-US" dirty="0"/>
          </a:p>
        </p:txBody>
      </p:sp>
      <p:sp>
        <p:nvSpPr>
          <p:cNvPr id="12" name="テキスト ボックス 11"/>
          <p:cNvSpPr txBox="1"/>
          <p:nvPr/>
        </p:nvSpPr>
        <p:spPr>
          <a:xfrm>
            <a:off x="4932026" y="6148308"/>
            <a:ext cx="2366353" cy="369332"/>
          </a:xfrm>
          <a:prstGeom prst="rect">
            <a:avLst/>
          </a:prstGeom>
          <a:noFill/>
        </p:spPr>
        <p:txBody>
          <a:bodyPr wrap="none" rtlCol="0">
            <a:spAutoFit/>
          </a:bodyPr>
          <a:lstStyle/>
          <a:p>
            <a:r>
              <a:rPr lang="ja-JP" altLang="en-US" dirty="0"/>
              <a:t>予約</a:t>
            </a:r>
            <a:r>
              <a:rPr kumimoji="1" lang="ja-JP" altLang="en-US" dirty="0" smtClean="0"/>
              <a:t>可能なプランの数</a:t>
            </a:r>
            <a:endParaRPr kumimoji="1" lang="en-US" altLang="ja-JP" dirty="0" smtClean="0"/>
          </a:p>
        </p:txBody>
      </p:sp>
      <p:sp>
        <p:nvSpPr>
          <p:cNvPr id="13" name="テキスト ボックス 12"/>
          <p:cNvSpPr txBox="1"/>
          <p:nvPr/>
        </p:nvSpPr>
        <p:spPr>
          <a:xfrm>
            <a:off x="5331164" y="1245240"/>
            <a:ext cx="5707396" cy="584775"/>
          </a:xfrm>
          <a:prstGeom prst="rect">
            <a:avLst/>
          </a:prstGeom>
          <a:noFill/>
        </p:spPr>
        <p:txBody>
          <a:bodyPr wrap="none" rtlCol="0">
            <a:spAutoFit/>
          </a:bodyPr>
          <a:lstStyle/>
          <a:p>
            <a:r>
              <a:rPr lang="en-US" altLang="ja-JP" sz="3200" dirty="0" smtClean="0">
                <a:hlinkClick r:id="rId5"/>
              </a:rPr>
              <a:t>http://</a:t>
            </a:r>
            <a:r>
              <a:rPr lang="en-US" altLang="ja-JP" sz="3200" dirty="0" smtClean="0">
                <a:hlinkClick r:id="rId5"/>
              </a:rPr>
              <a:t>www.fttsus.jp/hotelsmesh</a:t>
            </a:r>
            <a:endParaRPr lang="en-US" altLang="ja-JP" sz="3200" dirty="0"/>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7002" y="1885523"/>
            <a:ext cx="3264299" cy="4352398"/>
          </a:xfrm>
          <a:prstGeom prst="rect">
            <a:avLst/>
          </a:prstGeom>
        </p:spPr>
      </p:pic>
      <p:sp>
        <p:nvSpPr>
          <p:cNvPr id="15" name="テキスト ボックス 14"/>
          <p:cNvSpPr txBox="1"/>
          <p:nvPr/>
        </p:nvSpPr>
        <p:spPr>
          <a:xfrm>
            <a:off x="9608149" y="6165561"/>
            <a:ext cx="1107996" cy="369332"/>
          </a:xfrm>
          <a:prstGeom prst="rect">
            <a:avLst/>
          </a:prstGeom>
          <a:noFill/>
        </p:spPr>
        <p:txBody>
          <a:bodyPr wrap="none" rtlCol="0">
            <a:spAutoFit/>
          </a:bodyPr>
          <a:lstStyle/>
          <a:p>
            <a:r>
              <a:rPr lang="ja-JP" altLang="en-US" dirty="0" smtClean="0"/>
              <a:t>平均価格</a:t>
            </a:r>
            <a:endParaRPr kumimoji="1" lang="en-US" altLang="ja-JP" dirty="0" smtClean="0"/>
          </a:p>
        </p:txBody>
      </p:sp>
    </p:spTree>
    <p:extLst>
      <p:ext uri="{BB962C8B-B14F-4D97-AF65-F5344CB8AC3E}">
        <p14:creationId xmlns:p14="http://schemas.microsoft.com/office/powerpoint/2010/main" val="2512085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提案システム</a:t>
            </a:r>
            <a:r>
              <a:rPr lang="ja-JP" altLang="en-US" dirty="0" smtClean="0"/>
              <a:t>のページ遷移図</a:t>
            </a:r>
            <a:endParaRPr kumimoji="1" lang="ja-JP" altLang="en-US" dirty="0"/>
          </a:p>
        </p:txBody>
      </p:sp>
      <p:pic>
        <p:nvPicPr>
          <p:cNvPr id="4" name="図 3"/>
          <p:cNvPicPr/>
          <p:nvPr/>
        </p:nvPicPr>
        <p:blipFill>
          <a:blip r:embed="rId3" cstate="print">
            <a:extLst>
              <a:ext uri="{28A0092B-C50C-407E-A947-70E740481C1C}">
                <a14:useLocalDpi xmlns:a14="http://schemas.microsoft.com/office/drawing/2010/main" val="0"/>
              </a:ext>
            </a:extLst>
          </a:blip>
          <a:stretch>
            <a:fillRect/>
          </a:stretch>
        </p:blipFill>
        <p:spPr>
          <a:xfrm>
            <a:off x="4232856" y="2045536"/>
            <a:ext cx="7172325" cy="4003992"/>
          </a:xfrm>
          <a:prstGeom prst="rect">
            <a:avLst/>
          </a:prstGeom>
        </p:spPr>
      </p:pic>
      <p:pic>
        <p:nvPicPr>
          <p:cNvPr id="5" name="Picture 1"/>
          <p:cNvPicPr/>
          <p:nvPr/>
        </p:nvPicPr>
        <p:blipFill>
          <a:blip r:embed="rId4" cstate="print">
            <a:extLst>
              <a:ext uri="{28A0092B-C50C-407E-A947-70E740481C1C}">
                <a14:useLocalDpi xmlns:a14="http://schemas.microsoft.com/office/drawing/2010/main" val="0"/>
              </a:ext>
            </a:extLst>
          </a:blip>
          <a:srcRect t="8725" r="1605" b="6772"/>
          <a:stretch>
            <a:fillRect/>
          </a:stretch>
        </p:blipFill>
        <p:spPr bwMode="auto">
          <a:xfrm>
            <a:off x="685371" y="2407963"/>
            <a:ext cx="2714366" cy="1345406"/>
          </a:xfrm>
          <a:prstGeom prst="rect">
            <a:avLst/>
          </a:prstGeom>
          <a:noFill/>
          <a:ln w="9525"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371" y="4468694"/>
            <a:ext cx="2714366" cy="1249389"/>
          </a:xfrm>
          <a:prstGeom prst="rect">
            <a:avLst/>
          </a:prstGeom>
          <a:ln>
            <a:solidFill>
              <a:schemeClr val="tx1"/>
            </a:solidFill>
          </a:ln>
        </p:spPr>
      </p:pic>
      <p:cxnSp>
        <p:nvCxnSpPr>
          <p:cNvPr id="8" name="直線コネクタ 7"/>
          <p:cNvCxnSpPr/>
          <p:nvPr/>
        </p:nvCxnSpPr>
        <p:spPr>
          <a:xfrm flipH="1" flipV="1">
            <a:off x="3399737" y="3753369"/>
            <a:ext cx="955039" cy="121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3399737" y="2275088"/>
            <a:ext cx="955039" cy="13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3399737" y="4180088"/>
            <a:ext cx="833119" cy="288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flipV="1">
            <a:off x="3399737" y="5718083"/>
            <a:ext cx="833119" cy="3314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210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目的</a:t>
            </a:r>
            <a:endParaRPr kumimoji="1" lang="ja-JP" altLang="en-US" dirty="0"/>
          </a:p>
        </p:txBody>
      </p:sp>
      <p:sp>
        <p:nvSpPr>
          <p:cNvPr id="3" name="コンテンツ プレースホルダー 2"/>
          <p:cNvSpPr>
            <a:spLocks noGrp="1"/>
          </p:cNvSpPr>
          <p:nvPr>
            <p:ph idx="1"/>
          </p:nvPr>
        </p:nvSpPr>
        <p:spPr>
          <a:xfrm>
            <a:off x="838200" y="1825625"/>
            <a:ext cx="10515600" cy="4371976"/>
          </a:xfrm>
        </p:spPr>
        <p:txBody>
          <a:bodyPr/>
          <a:lstStyle/>
          <a:p>
            <a:r>
              <a:rPr lang="ja-JP" altLang="en-US" dirty="0"/>
              <a:t>旅行企画を行う時点において、知識面で企画者の情報収集を支援することは「おもてなしの高精度化」を実現することになり、ひいては我が国の地域経済が発展していくための人的資源の醸造にも繋がると予想</a:t>
            </a:r>
            <a:r>
              <a:rPr lang="ja-JP" altLang="en-US" dirty="0" smtClean="0"/>
              <a:t>される</a:t>
            </a:r>
            <a:endParaRPr lang="en-US" altLang="ja-JP" dirty="0" smtClean="0"/>
          </a:p>
          <a:p>
            <a:pPr marL="0" indent="0">
              <a:buNone/>
            </a:pPr>
            <a:r>
              <a:rPr lang="ja-JP" altLang="en-US" b="1" u="sng" dirty="0"/>
              <a:t>背景</a:t>
            </a:r>
          </a:p>
          <a:p>
            <a:r>
              <a:rPr kumimoji="1" lang="ja-JP" altLang="en-US" dirty="0" smtClean="0"/>
              <a:t>２０２０年の東京オリンピックにむけて、我が国は観光立国として国内外からの旅行者の誘致による経済活性化を基本方針としている</a:t>
            </a:r>
            <a:endParaRPr kumimoji="1" lang="en-US" altLang="ja-JP" dirty="0" smtClean="0"/>
          </a:p>
          <a:p>
            <a:r>
              <a:rPr lang="ja-JP" altLang="en-US" dirty="0" smtClean="0"/>
              <a:t>現在、インバウンドにおける旅行サービスにおいて人手に頼るところが多数存在しているが、旅行企画のよしあしは人間的な要素が多く、旅行企画者の「知るか知らぬか」に強く依存している</a:t>
            </a:r>
            <a:endParaRPr lang="en-US" altLang="ja-JP" dirty="0" smtClean="0"/>
          </a:p>
        </p:txBody>
      </p:sp>
      <p:sp>
        <p:nvSpPr>
          <p:cNvPr id="4" name="正方形/長方形 3"/>
          <p:cNvSpPr/>
          <p:nvPr/>
        </p:nvSpPr>
        <p:spPr>
          <a:xfrm>
            <a:off x="396240" y="1563687"/>
            <a:ext cx="11506200" cy="487521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63822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解決されるべき課題</a:t>
            </a:r>
            <a:endParaRPr kumimoji="1" lang="ja-JP" altLang="en-US" dirty="0"/>
          </a:p>
        </p:txBody>
      </p:sp>
      <p:sp>
        <p:nvSpPr>
          <p:cNvPr id="3" name="コンテンツ プレースホルダー 2"/>
          <p:cNvSpPr>
            <a:spLocks noGrp="1"/>
          </p:cNvSpPr>
          <p:nvPr>
            <p:ph idx="1"/>
          </p:nvPr>
        </p:nvSpPr>
        <p:spPr>
          <a:xfrm>
            <a:off x="838200" y="1518249"/>
            <a:ext cx="10515600" cy="5174175"/>
          </a:xfrm>
        </p:spPr>
        <p:txBody>
          <a:bodyPr>
            <a:normAutofit lnSpcReduction="10000"/>
          </a:bodyPr>
          <a:lstStyle/>
          <a:p>
            <a:pPr marL="0" indent="0">
              <a:buNone/>
            </a:pPr>
            <a:r>
              <a:rPr kumimoji="1" lang="ja-JP" altLang="en-US" u="sng" dirty="0" smtClean="0"/>
              <a:t>課題</a:t>
            </a:r>
            <a:endParaRPr kumimoji="1" lang="en-US" altLang="ja-JP" u="sng" dirty="0" smtClean="0"/>
          </a:p>
          <a:p>
            <a:r>
              <a:rPr kumimoji="1" lang="ja-JP" altLang="en-US" dirty="0" smtClean="0"/>
              <a:t>インバウンドにおける観光情報は感覚的には理解できているが旅行企画者の力量に強く依存している</a:t>
            </a:r>
            <a:endParaRPr kumimoji="1" lang="en-US" altLang="ja-JP" dirty="0" smtClean="0"/>
          </a:p>
          <a:p>
            <a:r>
              <a:rPr lang="ja-JP" altLang="en-US" dirty="0" smtClean="0"/>
              <a:t>日本全体に関する宿泊旅行統計（国土交通省観光庁宿泊旅行統計）は現時点は都道府県レベルでの集計であり、地域性を考慮した細やかな統計情報の公表は現時点ではできていない</a:t>
            </a:r>
            <a:endParaRPr lang="en-US" altLang="ja-JP" dirty="0" smtClean="0"/>
          </a:p>
          <a:p>
            <a:r>
              <a:rPr kumimoji="1" lang="ja-JP" altLang="en-US" dirty="0" smtClean="0"/>
              <a:t>インターネット上に宿泊旅行に関するオープンデータは多数存在しているが、現状では政府統計とのは連動できておらず地域の様子に関する理解は旅行企画者の努力に依存している</a:t>
            </a:r>
            <a:endParaRPr kumimoji="1" lang="en-US" altLang="ja-JP" dirty="0" smtClean="0"/>
          </a:p>
          <a:p>
            <a:endParaRPr lang="en-US" altLang="ja-JP" dirty="0"/>
          </a:p>
          <a:p>
            <a:pPr marL="0" indent="0">
              <a:buNone/>
            </a:pPr>
            <a:r>
              <a:rPr kumimoji="1" lang="ja-JP" altLang="en-US" u="sng" dirty="0" smtClean="0"/>
              <a:t>アイデアの対象者</a:t>
            </a:r>
            <a:endParaRPr lang="en-US" altLang="ja-JP" dirty="0"/>
          </a:p>
          <a:p>
            <a:r>
              <a:rPr lang="ja-JP" altLang="en-US" dirty="0" smtClean="0"/>
              <a:t>宿泊</a:t>
            </a:r>
            <a:r>
              <a:rPr lang="ja-JP" altLang="en-US" dirty="0"/>
              <a:t>施設運営者、旅行代理店、日本版</a:t>
            </a:r>
            <a:r>
              <a:rPr lang="en-US" altLang="ja-JP" dirty="0"/>
              <a:t>DMO</a:t>
            </a:r>
            <a:r>
              <a:rPr lang="ja-JP" altLang="en-US" dirty="0"/>
              <a:t>法人、旅行者</a:t>
            </a:r>
          </a:p>
          <a:p>
            <a:pPr marL="0" indent="0">
              <a:buNone/>
            </a:pPr>
            <a:endParaRPr kumimoji="1" lang="ja-JP" altLang="en-US" dirty="0"/>
          </a:p>
        </p:txBody>
      </p:sp>
      <p:sp>
        <p:nvSpPr>
          <p:cNvPr id="4" name="正方形/長方形 3"/>
          <p:cNvSpPr/>
          <p:nvPr/>
        </p:nvSpPr>
        <p:spPr>
          <a:xfrm>
            <a:off x="487680" y="1345248"/>
            <a:ext cx="11186160" cy="534717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4922520" y="5054600"/>
            <a:ext cx="6591300" cy="923330"/>
          </a:xfrm>
          <a:prstGeom prst="rect">
            <a:avLst/>
          </a:prstGeom>
          <a:noFill/>
        </p:spPr>
        <p:txBody>
          <a:bodyPr wrap="square" rtlCol="0">
            <a:spAutoFit/>
          </a:bodyPr>
          <a:lstStyle/>
          <a:p>
            <a:r>
              <a:rPr lang="en-US" altLang="ja-JP" dirty="0"/>
              <a:t>DMO</a:t>
            </a:r>
            <a:r>
              <a:rPr lang="ja-JP" altLang="en-US" dirty="0"/>
              <a:t>法人とは</a:t>
            </a:r>
            <a:r>
              <a:rPr lang="en-US" altLang="ja-JP" dirty="0"/>
              <a:t>Destination Management Organization</a:t>
            </a:r>
            <a:r>
              <a:rPr lang="ja-JP" altLang="en-US" dirty="0"/>
              <a:t>の略であり、地域観光において観光に携わる業者と旅行者とをつなぐ役割を果たす法人を</a:t>
            </a:r>
            <a:r>
              <a:rPr lang="ja-JP" altLang="en-US" dirty="0" smtClean="0"/>
              <a:t>指す</a:t>
            </a:r>
            <a:endParaRPr kumimoji="1" lang="ja-JP" altLang="en-US" dirty="0"/>
          </a:p>
        </p:txBody>
      </p:sp>
    </p:spTree>
    <p:extLst>
      <p:ext uri="{BB962C8B-B14F-4D97-AF65-F5344CB8AC3E}">
        <p14:creationId xmlns:p14="http://schemas.microsoft.com/office/powerpoint/2010/main" val="1239183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提案システムの概念図</a:t>
            </a:r>
            <a:endParaRPr kumimoji="1" lang="ja-JP" altLang="en-US" dirty="0"/>
          </a:p>
        </p:txBody>
      </p:sp>
      <p:sp>
        <p:nvSpPr>
          <p:cNvPr id="5" name="円/楕円 4"/>
          <p:cNvSpPr/>
          <p:nvPr/>
        </p:nvSpPr>
        <p:spPr>
          <a:xfrm>
            <a:off x="120650" y="1602562"/>
            <a:ext cx="3293110" cy="2160000"/>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dirty="0" smtClean="0"/>
          </a:p>
          <a:p>
            <a:pPr algn="ctr"/>
            <a:endParaRPr lang="en-US" altLang="ja-JP" dirty="0"/>
          </a:p>
          <a:p>
            <a:pPr algn="ctr"/>
            <a:r>
              <a:rPr kumimoji="1" lang="ja-JP" altLang="en-US" sz="2000" b="1" dirty="0" smtClean="0"/>
              <a:t>政府統計　</a:t>
            </a:r>
            <a:r>
              <a:rPr kumimoji="1" lang="en-US" altLang="ja-JP" sz="2000" b="1" dirty="0" smtClean="0"/>
              <a:t>API</a:t>
            </a:r>
            <a:r>
              <a:rPr kumimoji="1" lang="ja-JP" altLang="en-US" sz="2000" b="1" dirty="0" smtClean="0"/>
              <a:t>機能</a:t>
            </a:r>
            <a:endParaRPr kumimoji="1" lang="en-US" altLang="ja-JP" sz="2000" b="1" dirty="0" smtClean="0"/>
          </a:p>
          <a:p>
            <a:pPr algn="ctr"/>
            <a:r>
              <a:rPr lang="ja-JP" altLang="en-US" sz="2000" b="1" dirty="0" smtClean="0"/>
              <a:t>総務省</a:t>
            </a:r>
            <a:r>
              <a:rPr lang="ja-JP" altLang="en-US" sz="2000" b="1" dirty="0"/>
              <a:t>統計局</a:t>
            </a:r>
            <a:endParaRPr kumimoji="1" lang="ja-JP" altLang="en-US" sz="2000" b="1" dirty="0"/>
          </a:p>
        </p:txBody>
      </p:sp>
      <p:sp>
        <p:nvSpPr>
          <p:cNvPr id="6" name="円/楕円 5"/>
          <p:cNvSpPr/>
          <p:nvPr/>
        </p:nvSpPr>
        <p:spPr>
          <a:xfrm>
            <a:off x="6781800" y="1589088"/>
            <a:ext cx="4114800" cy="2160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261360" y="4298632"/>
            <a:ext cx="4114800" cy="2160000"/>
          </a:xfrm>
          <a:prstGeom prst="ellipse">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柱 7"/>
          <p:cNvSpPr/>
          <p:nvPr/>
        </p:nvSpPr>
        <p:spPr>
          <a:xfrm>
            <a:off x="7391400" y="2024833"/>
            <a:ext cx="1310640" cy="128851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観光オープンデータ</a:t>
            </a:r>
            <a:endParaRPr kumimoji="1" lang="ja-JP" altLang="en-US" dirty="0"/>
          </a:p>
        </p:txBody>
      </p:sp>
      <p:sp>
        <p:nvSpPr>
          <p:cNvPr id="9" name="円柱 8"/>
          <p:cNvSpPr/>
          <p:nvPr/>
        </p:nvSpPr>
        <p:spPr>
          <a:xfrm>
            <a:off x="5379720" y="4714240"/>
            <a:ext cx="1483360" cy="132588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Web</a:t>
            </a:r>
            <a:r>
              <a:rPr kumimoji="1" lang="ja-JP" altLang="en-US" dirty="0" smtClean="0"/>
              <a:t>から収集される統計</a:t>
            </a:r>
            <a:endParaRPr kumimoji="1" lang="ja-JP" altLang="en-US" dirty="0"/>
          </a:p>
        </p:txBody>
      </p:sp>
      <p:sp>
        <p:nvSpPr>
          <p:cNvPr id="10" name="テキスト ボックス 9"/>
          <p:cNvSpPr txBox="1"/>
          <p:nvPr/>
        </p:nvSpPr>
        <p:spPr>
          <a:xfrm>
            <a:off x="8061960" y="1123792"/>
            <a:ext cx="1723549" cy="400110"/>
          </a:xfrm>
          <a:prstGeom prst="rect">
            <a:avLst/>
          </a:prstGeom>
          <a:noFill/>
        </p:spPr>
        <p:txBody>
          <a:bodyPr wrap="none" rtlCol="0">
            <a:spAutoFit/>
          </a:bodyPr>
          <a:lstStyle/>
          <a:p>
            <a:r>
              <a:rPr kumimoji="1" lang="ja-JP" altLang="en-US" sz="2000" b="1" dirty="0" smtClean="0"/>
              <a:t>地域観光情報</a:t>
            </a:r>
            <a:endParaRPr kumimoji="1" lang="ja-JP" altLang="en-US" sz="2000" b="1" dirty="0"/>
          </a:p>
        </p:txBody>
      </p:sp>
      <p:sp>
        <p:nvSpPr>
          <p:cNvPr id="11" name="テキスト ボックス 10"/>
          <p:cNvSpPr txBox="1"/>
          <p:nvPr/>
        </p:nvSpPr>
        <p:spPr>
          <a:xfrm>
            <a:off x="4209757" y="6422302"/>
            <a:ext cx="2236510" cy="400110"/>
          </a:xfrm>
          <a:prstGeom prst="rect">
            <a:avLst/>
          </a:prstGeom>
          <a:noFill/>
        </p:spPr>
        <p:txBody>
          <a:bodyPr wrap="none" rtlCol="0">
            <a:spAutoFit/>
          </a:bodyPr>
          <a:lstStyle/>
          <a:p>
            <a:r>
              <a:rPr kumimoji="1" lang="ja-JP" altLang="en-US" sz="2000" b="1" dirty="0" smtClean="0"/>
              <a:t>宿泊旅行統計情報</a:t>
            </a:r>
            <a:endParaRPr kumimoji="1" lang="ja-JP" altLang="en-US" sz="2000" b="1" dirty="0"/>
          </a:p>
        </p:txBody>
      </p:sp>
      <p:sp>
        <p:nvSpPr>
          <p:cNvPr id="13" name="円柱 12"/>
          <p:cNvSpPr/>
          <p:nvPr/>
        </p:nvSpPr>
        <p:spPr>
          <a:xfrm>
            <a:off x="3718560" y="4714240"/>
            <a:ext cx="1483360" cy="132588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政府統計</a:t>
            </a:r>
            <a:endParaRPr kumimoji="1" lang="ja-JP" altLang="en-US" dirty="0"/>
          </a:p>
        </p:txBody>
      </p:sp>
      <p:sp>
        <p:nvSpPr>
          <p:cNvPr id="14" name="円柱 13"/>
          <p:cNvSpPr/>
          <p:nvPr/>
        </p:nvSpPr>
        <p:spPr>
          <a:xfrm>
            <a:off x="9083040" y="1995282"/>
            <a:ext cx="1310640" cy="128851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DMO</a:t>
            </a:r>
            <a:r>
              <a:rPr lang="ja-JP" altLang="en-US" dirty="0" smtClean="0"/>
              <a:t>観光データ</a:t>
            </a:r>
            <a:endParaRPr kumimoji="1" lang="ja-JP" altLang="en-US" dirty="0"/>
          </a:p>
        </p:txBody>
      </p:sp>
      <p:sp>
        <p:nvSpPr>
          <p:cNvPr id="15" name="角丸四角形 14"/>
          <p:cNvSpPr/>
          <p:nvPr/>
        </p:nvSpPr>
        <p:spPr>
          <a:xfrm>
            <a:off x="10774680" y="1001570"/>
            <a:ext cx="1264920" cy="89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DMO</a:t>
            </a:r>
            <a:r>
              <a:rPr kumimoji="1" lang="ja-JP" altLang="en-US" dirty="0" smtClean="0"/>
              <a:t>法人</a:t>
            </a:r>
            <a:endParaRPr kumimoji="1" lang="ja-JP" altLang="en-US" dirty="0"/>
          </a:p>
        </p:txBody>
      </p:sp>
      <p:cxnSp>
        <p:nvCxnSpPr>
          <p:cNvPr id="18" name="直線矢印コネクタ 17"/>
          <p:cNvCxnSpPr>
            <a:stCxn id="15" idx="1"/>
          </p:cNvCxnSpPr>
          <p:nvPr/>
        </p:nvCxnSpPr>
        <p:spPr>
          <a:xfrm flipH="1">
            <a:off x="10066020" y="1449702"/>
            <a:ext cx="708660" cy="6706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角丸四角形 18"/>
          <p:cNvSpPr/>
          <p:nvPr/>
        </p:nvSpPr>
        <p:spPr>
          <a:xfrm>
            <a:off x="579120" y="4714240"/>
            <a:ext cx="1722120" cy="1325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国土交通省観光庁宿泊旅行統計調査</a:t>
            </a:r>
            <a:endParaRPr kumimoji="1" lang="ja-JP" altLang="en-US" dirty="0"/>
          </a:p>
        </p:txBody>
      </p:sp>
      <p:cxnSp>
        <p:nvCxnSpPr>
          <p:cNvPr id="20" name="直線矢印コネクタ 19"/>
          <p:cNvCxnSpPr>
            <a:stCxn id="19" idx="3"/>
          </p:cNvCxnSpPr>
          <p:nvPr/>
        </p:nvCxnSpPr>
        <p:spPr>
          <a:xfrm>
            <a:off x="2301240" y="5377180"/>
            <a:ext cx="1600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雲 21"/>
          <p:cNvSpPr/>
          <p:nvPr/>
        </p:nvSpPr>
        <p:spPr>
          <a:xfrm>
            <a:off x="8061960" y="4349938"/>
            <a:ext cx="2426970" cy="1652160"/>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インターネット</a:t>
            </a:r>
            <a:endParaRPr kumimoji="1" lang="ja-JP" altLang="en-US" dirty="0">
              <a:solidFill>
                <a:schemeClr val="tx1"/>
              </a:solidFill>
            </a:endParaRPr>
          </a:p>
        </p:txBody>
      </p:sp>
      <p:cxnSp>
        <p:nvCxnSpPr>
          <p:cNvPr id="23" name="直線矢印コネクタ 22"/>
          <p:cNvCxnSpPr/>
          <p:nvPr/>
        </p:nvCxnSpPr>
        <p:spPr>
          <a:xfrm flipH="1">
            <a:off x="6717009" y="5374640"/>
            <a:ext cx="1348782" cy="1665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flipH="1" flipV="1">
            <a:off x="8061960" y="3124200"/>
            <a:ext cx="1088762" cy="15510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026" name="Picture 2" descr="https://www.e-stat.go.jp/SG1/estat/images/api_jte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32" y="1966594"/>
            <a:ext cx="2038350" cy="6191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
          <p:cNvPicPr/>
          <p:nvPr/>
        </p:nvPicPr>
        <p:blipFill>
          <a:blip r:embed="rId4" cstate="print">
            <a:extLst>
              <a:ext uri="{28A0092B-C50C-407E-A947-70E740481C1C}">
                <a14:useLocalDpi xmlns:a14="http://schemas.microsoft.com/office/drawing/2010/main" val="0"/>
              </a:ext>
            </a:extLst>
          </a:blip>
          <a:srcRect t="8725" r="1605" b="6772"/>
          <a:stretch>
            <a:fillRect/>
          </a:stretch>
        </p:blipFill>
        <p:spPr bwMode="auto">
          <a:xfrm>
            <a:off x="3549603" y="1742228"/>
            <a:ext cx="2972638" cy="1879860"/>
          </a:xfrm>
          <a:prstGeom prst="rect">
            <a:avLst/>
          </a:prstGeom>
          <a:noFill/>
          <a:ln w="9525"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 name="左矢印 31"/>
          <p:cNvSpPr/>
          <p:nvPr/>
        </p:nvSpPr>
        <p:spPr>
          <a:xfrm>
            <a:off x="6522241" y="2512537"/>
            <a:ext cx="610079" cy="352583"/>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左矢印 34"/>
          <p:cNvSpPr/>
          <p:nvPr/>
        </p:nvSpPr>
        <p:spPr>
          <a:xfrm rot="5400000">
            <a:off x="4907174" y="3850727"/>
            <a:ext cx="610079" cy="352583"/>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rot="10800000">
            <a:off x="2994181" y="2542088"/>
            <a:ext cx="610079" cy="352583"/>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4313724" y="1375011"/>
            <a:ext cx="1636987" cy="400110"/>
          </a:xfrm>
          <a:prstGeom prst="rect">
            <a:avLst/>
          </a:prstGeom>
          <a:noFill/>
        </p:spPr>
        <p:txBody>
          <a:bodyPr wrap="none" rtlCol="0">
            <a:spAutoFit/>
          </a:bodyPr>
          <a:lstStyle/>
          <a:p>
            <a:r>
              <a:rPr kumimoji="1" lang="ja-JP" altLang="en-US" sz="2000" dirty="0" smtClean="0"/>
              <a:t>提案システム</a:t>
            </a:r>
            <a:endParaRPr kumimoji="1" lang="ja-JP" altLang="en-US" sz="2000" dirty="0"/>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5112" y="3735070"/>
            <a:ext cx="1109403" cy="1177232"/>
          </a:xfrm>
          <a:prstGeom prst="rect">
            <a:avLst/>
          </a:prstGeom>
        </p:spPr>
      </p:pic>
      <p:cxnSp>
        <p:nvCxnSpPr>
          <p:cNvPr id="17" name="直線矢印コネクタ 16"/>
          <p:cNvCxnSpPr/>
          <p:nvPr/>
        </p:nvCxnSpPr>
        <p:spPr>
          <a:xfrm flipV="1">
            <a:off x="3337560" y="3622088"/>
            <a:ext cx="746760" cy="6765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1513840" y="4191000"/>
            <a:ext cx="954107" cy="400110"/>
          </a:xfrm>
          <a:prstGeom prst="rect">
            <a:avLst/>
          </a:prstGeom>
          <a:noFill/>
        </p:spPr>
        <p:txBody>
          <a:bodyPr wrap="none" rtlCol="0">
            <a:spAutoFit/>
          </a:bodyPr>
          <a:lstStyle/>
          <a:p>
            <a:r>
              <a:rPr kumimoji="1" lang="ja-JP" altLang="en-US" sz="2000" dirty="0" smtClean="0"/>
              <a:t>利用者</a:t>
            </a:r>
            <a:endParaRPr kumimoji="1" lang="ja-JP" altLang="en-US" sz="2000" dirty="0"/>
          </a:p>
        </p:txBody>
      </p:sp>
    </p:spTree>
    <p:extLst>
      <p:ext uri="{BB962C8B-B14F-4D97-AF65-F5344CB8AC3E}">
        <p14:creationId xmlns:p14="http://schemas.microsoft.com/office/powerpoint/2010/main" val="905955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利用する政府統計データ</a:t>
            </a:r>
            <a:endParaRPr kumimoji="1" lang="ja-JP" altLang="en-US" dirty="0"/>
          </a:p>
        </p:txBody>
      </p:sp>
      <p:sp>
        <p:nvSpPr>
          <p:cNvPr id="3" name="コンテンツ プレースホルダー 2"/>
          <p:cNvSpPr>
            <a:spLocks noGrp="1"/>
          </p:cNvSpPr>
          <p:nvPr>
            <p:ph idx="1"/>
          </p:nvPr>
        </p:nvSpPr>
        <p:spPr>
          <a:xfrm>
            <a:off x="838200" y="1904086"/>
            <a:ext cx="10515600" cy="4375944"/>
          </a:xfrm>
        </p:spPr>
        <p:txBody>
          <a:bodyPr>
            <a:normAutofit/>
          </a:bodyPr>
          <a:lstStyle/>
          <a:p>
            <a:r>
              <a:rPr lang="ja-JP" altLang="ja-JP" dirty="0" smtClean="0"/>
              <a:t>総務省</a:t>
            </a:r>
            <a:r>
              <a:rPr lang="ja-JP" altLang="ja-JP" dirty="0"/>
              <a:t>統計局</a:t>
            </a:r>
            <a:r>
              <a:rPr lang="en-US" altLang="ja-JP" dirty="0"/>
              <a:t>2010</a:t>
            </a:r>
            <a:r>
              <a:rPr lang="ja-JP" altLang="ja-JP" dirty="0"/>
              <a:t>年国勢調査３次メッシュデータ</a:t>
            </a:r>
          </a:p>
          <a:p>
            <a:r>
              <a:rPr lang="ja-JP" altLang="ja-JP" dirty="0" smtClean="0"/>
              <a:t>総務省</a:t>
            </a:r>
            <a:r>
              <a:rPr lang="ja-JP" altLang="ja-JP" dirty="0"/>
              <a:t>統計局</a:t>
            </a:r>
            <a:r>
              <a:rPr lang="en-US" altLang="ja-JP" dirty="0"/>
              <a:t>2011</a:t>
            </a:r>
            <a:r>
              <a:rPr lang="ja-JP" altLang="ja-JP" dirty="0"/>
              <a:t>年経済センサス事業所数・労働者数３次メッシュデータ</a:t>
            </a:r>
          </a:p>
          <a:p>
            <a:r>
              <a:rPr lang="ja-JP" altLang="ja-JP" dirty="0" smtClean="0"/>
              <a:t>国土</a:t>
            </a:r>
            <a:r>
              <a:rPr lang="ja-JP" altLang="ja-JP" dirty="0"/>
              <a:t>交通省国土地理院</a:t>
            </a:r>
            <a:r>
              <a:rPr lang="en-US" altLang="ja-JP" dirty="0"/>
              <a:t>2011</a:t>
            </a:r>
            <a:r>
              <a:rPr lang="ja-JP" altLang="ja-JP" dirty="0"/>
              <a:t>年標高傾斜角３次メッシュデータ</a:t>
            </a:r>
          </a:p>
          <a:p>
            <a:r>
              <a:rPr lang="ja-JP" altLang="ja-JP" dirty="0" smtClean="0"/>
              <a:t>国土</a:t>
            </a:r>
            <a:r>
              <a:rPr lang="ja-JP" altLang="ja-JP" dirty="0"/>
              <a:t>交通省観光庁</a:t>
            </a:r>
            <a:r>
              <a:rPr lang="en-US" altLang="ja-JP" dirty="0"/>
              <a:t>2013</a:t>
            </a:r>
            <a:r>
              <a:rPr lang="ja-JP" altLang="ja-JP" dirty="0"/>
              <a:t>年宿泊旅行統計調査３次メッシュデータ</a:t>
            </a:r>
          </a:p>
          <a:p>
            <a:r>
              <a:rPr lang="ja-JP" altLang="ja-JP" dirty="0" smtClean="0"/>
              <a:t>政府</a:t>
            </a:r>
            <a:r>
              <a:rPr lang="ja-JP" altLang="ja-JP" dirty="0"/>
              <a:t>統計の総合窓口</a:t>
            </a:r>
            <a:r>
              <a:rPr lang="en-US" altLang="ja-JP" dirty="0"/>
              <a:t>(e-Stat) API</a:t>
            </a:r>
            <a:r>
              <a:rPr lang="ja-JP" altLang="ja-JP" dirty="0" smtClean="0"/>
              <a:t>機能</a:t>
            </a:r>
            <a:endParaRPr lang="en-US" altLang="ja-JP" dirty="0" smtClean="0"/>
          </a:p>
          <a:p>
            <a:pPr lvl="1"/>
            <a:r>
              <a:rPr lang="ja-JP" altLang="en-US" dirty="0" smtClean="0">
                <a:latin typeface="+mj-ea"/>
                <a:ea typeface="+mj-ea"/>
              </a:rPr>
              <a:t>平成</a:t>
            </a:r>
            <a:r>
              <a:rPr lang="en-US" altLang="ja-JP" dirty="0" smtClean="0">
                <a:latin typeface="+mj-ea"/>
                <a:ea typeface="+mj-ea"/>
              </a:rPr>
              <a:t>21</a:t>
            </a:r>
            <a:r>
              <a:rPr lang="ja-JP" altLang="en-US" dirty="0" smtClean="0">
                <a:latin typeface="+mj-ea"/>
                <a:ea typeface="+mj-ea"/>
              </a:rPr>
              <a:t>年度経済センサス基本調査（産業大分類別事業所数）</a:t>
            </a:r>
            <a:endParaRPr lang="en-US" altLang="zh-TW" dirty="0" smtClean="0">
              <a:latin typeface="+mj-ea"/>
              <a:ea typeface="+mj-ea"/>
            </a:endParaRPr>
          </a:p>
          <a:p>
            <a:pPr lvl="1"/>
            <a:r>
              <a:rPr lang="zh-TW" altLang="en-US" dirty="0" smtClean="0">
                <a:latin typeface="+mj-ea"/>
                <a:ea typeface="+mj-ea"/>
              </a:rPr>
              <a:t>平成</a:t>
            </a:r>
            <a:r>
              <a:rPr lang="en-US" altLang="zh-TW" dirty="0" smtClean="0">
                <a:latin typeface="+mj-ea"/>
                <a:ea typeface="+mj-ea"/>
              </a:rPr>
              <a:t>24</a:t>
            </a:r>
            <a:r>
              <a:rPr lang="zh-TW" altLang="en-US" dirty="0" smtClean="0">
                <a:latin typeface="+mj-ea"/>
                <a:ea typeface="+mj-ea"/>
              </a:rPr>
              <a:t>年</a:t>
            </a:r>
            <a:r>
              <a:rPr lang="zh-TW" altLang="en-US" dirty="0">
                <a:latin typeface="+mj-ea"/>
                <a:ea typeface="+mj-ea"/>
              </a:rPr>
              <a:t>住民基本台帳人口移動</a:t>
            </a:r>
            <a:r>
              <a:rPr lang="zh-TW" altLang="en-US" dirty="0" smtClean="0">
                <a:latin typeface="+mj-ea"/>
                <a:ea typeface="+mj-ea"/>
              </a:rPr>
              <a:t>報告</a:t>
            </a:r>
            <a:endParaRPr lang="en-US" altLang="zh-TW" dirty="0" smtClean="0">
              <a:latin typeface="+mj-ea"/>
              <a:ea typeface="+mj-ea"/>
            </a:endParaRPr>
          </a:p>
          <a:p>
            <a:pPr lvl="1"/>
            <a:r>
              <a:rPr lang="ja-JP" altLang="en-US" dirty="0" smtClean="0">
                <a:latin typeface="+mj-ea"/>
                <a:ea typeface="+mj-ea"/>
              </a:rPr>
              <a:t>平成</a:t>
            </a:r>
            <a:r>
              <a:rPr lang="en-US" altLang="ja-JP" dirty="0" smtClean="0">
                <a:latin typeface="+mj-ea"/>
                <a:ea typeface="+mj-ea"/>
              </a:rPr>
              <a:t>25</a:t>
            </a:r>
            <a:r>
              <a:rPr lang="ja-JP" altLang="en-US" dirty="0" smtClean="0">
                <a:latin typeface="+mj-ea"/>
                <a:ea typeface="+mj-ea"/>
              </a:rPr>
              <a:t>年</a:t>
            </a:r>
            <a:r>
              <a:rPr lang="ja-JP" altLang="en-US" dirty="0">
                <a:latin typeface="+mj-ea"/>
                <a:ea typeface="+mj-ea"/>
              </a:rPr>
              <a:t>住宅・土地統計調査</a:t>
            </a:r>
            <a:endParaRPr kumimoji="1" lang="ja-JP" altLang="en-US" dirty="0">
              <a:latin typeface="+mj-ea"/>
              <a:ea typeface="+mj-ea"/>
            </a:endParaRPr>
          </a:p>
        </p:txBody>
      </p:sp>
      <p:sp>
        <p:nvSpPr>
          <p:cNvPr id="4" name="角丸四角形 3"/>
          <p:cNvSpPr/>
          <p:nvPr/>
        </p:nvSpPr>
        <p:spPr>
          <a:xfrm>
            <a:off x="411480" y="1690687"/>
            <a:ext cx="11201400" cy="4779123"/>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37651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利用するその他の統計データ</a:t>
            </a:r>
            <a:endParaRPr kumimoji="1" lang="ja-JP" altLang="en-US" dirty="0"/>
          </a:p>
        </p:txBody>
      </p:sp>
      <p:sp>
        <p:nvSpPr>
          <p:cNvPr id="3" name="コンテンツ プレースホルダー 2"/>
          <p:cNvSpPr>
            <a:spLocks noGrp="1"/>
          </p:cNvSpPr>
          <p:nvPr>
            <p:ph idx="1"/>
          </p:nvPr>
        </p:nvSpPr>
        <p:spPr>
          <a:xfrm>
            <a:off x="838200" y="1539240"/>
            <a:ext cx="10515600" cy="4953000"/>
          </a:xfrm>
        </p:spPr>
        <p:txBody>
          <a:bodyPr>
            <a:normAutofit fontScale="62500" lnSpcReduction="20000"/>
          </a:bodyPr>
          <a:lstStyle/>
          <a:p>
            <a:r>
              <a:rPr lang="ja-JP" altLang="ja-JP" dirty="0" smtClean="0"/>
              <a:t>地域</a:t>
            </a:r>
            <a:r>
              <a:rPr lang="ja-JP" altLang="ja-JP" dirty="0"/>
              <a:t>資源</a:t>
            </a:r>
            <a:r>
              <a:rPr lang="en-US" altLang="ja-JP" dirty="0"/>
              <a:t>/Regional resources of Japan</a:t>
            </a:r>
            <a:r>
              <a:rPr lang="ja-JP" altLang="ja-JP" dirty="0"/>
              <a:t>（</a:t>
            </a:r>
            <a:r>
              <a:rPr lang="en-US" altLang="ja-JP" dirty="0"/>
              <a:t>LOD</a:t>
            </a:r>
            <a:r>
              <a:rPr lang="ja-JP" altLang="ja-JP" dirty="0" err="1"/>
              <a:t>、</a:t>
            </a:r>
            <a:r>
              <a:rPr lang="ja-JP" altLang="ja-JP" dirty="0"/>
              <a:t>中山圭太郎氏中山データベース合同会社）</a:t>
            </a:r>
          </a:p>
          <a:p>
            <a:pPr marL="0" indent="0">
              <a:buNone/>
            </a:pPr>
            <a:r>
              <a:rPr lang="en-US" altLang="ja-JP" u="sng" dirty="0">
                <a:hlinkClick r:id="rId3"/>
              </a:rPr>
              <a:t>http://linkdata.org/work/rdf1s2437i</a:t>
            </a:r>
            <a:endParaRPr lang="ja-JP" altLang="ja-JP" dirty="0"/>
          </a:p>
          <a:p>
            <a:r>
              <a:rPr lang="ja-JP" altLang="ja-JP" dirty="0" smtClean="0"/>
              <a:t>日本</a:t>
            </a:r>
            <a:r>
              <a:rPr lang="ja-JP" altLang="ja-JP" dirty="0"/>
              <a:t>の世界遺産（</a:t>
            </a:r>
            <a:r>
              <a:rPr lang="en-US" altLang="ja-JP" dirty="0"/>
              <a:t>LOD</a:t>
            </a:r>
            <a:r>
              <a:rPr lang="ja-JP" altLang="ja-JP" dirty="0" err="1"/>
              <a:t>、</a:t>
            </a:r>
            <a:r>
              <a:rPr lang="ja-JP" altLang="ja-JP" dirty="0"/>
              <a:t>中山圭太郎氏中山データベース合同会社）</a:t>
            </a:r>
          </a:p>
          <a:p>
            <a:pPr marL="0" indent="0">
              <a:buNone/>
            </a:pPr>
            <a:r>
              <a:rPr lang="en-US" altLang="ja-JP" u="sng" dirty="0">
                <a:hlinkClick r:id="rId4"/>
              </a:rPr>
              <a:t>http://linkdata.org/work/rdf1s2858i</a:t>
            </a:r>
            <a:endParaRPr lang="ja-JP" altLang="ja-JP" dirty="0"/>
          </a:p>
          <a:p>
            <a:r>
              <a:rPr lang="ja-JP" altLang="ja-JP" dirty="0" smtClean="0"/>
              <a:t>特別</a:t>
            </a:r>
            <a:r>
              <a:rPr lang="ja-JP" altLang="ja-JP" dirty="0"/>
              <a:t>史跡（</a:t>
            </a:r>
            <a:r>
              <a:rPr lang="en-US" altLang="ja-JP" dirty="0"/>
              <a:t>LOD</a:t>
            </a:r>
            <a:r>
              <a:rPr lang="ja-JP" altLang="ja-JP" dirty="0" err="1"/>
              <a:t>、</a:t>
            </a:r>
            <a:r>
              <a:rPr lang="ja-JP" altLang="ja-JP" dirty="0"/>
              <a:t>中山圭太郎氏中山データベース合同会社）</a:t>
            </a:r>
          </a:p>
          <a:p>
            <a:pPr marL="0" indent="0">
              <a:buNone/>
            </a:pPr>
            <a:r>
              <a:rPr lang="en-US" altLang="ja-JP" u="sng" dirty="0">
                <a:hlinkClick r:id="rId5"/>
              </a:rPr>
              <a:t>http://linkdata.org/work/rdf1s2854i</a:t>
            </a:r>
            <a:endParaRPr lang="ja-JP" altLang="ja-JP" dirty="0"/>
          </a:p>
          <a:p>
            <a:r>
              <a:rPr lang="ja-JP" altLang="ja-JP" dirty="0" smtClean="0"/>
              <a:t>特別</a:t>
            </a:r>
            <a:r>
              <a:rPr lang="ja-JP" altLang="ja-JP" dirty="0"/>
              <a:t>名勝（</a:t>
            </a:r>
            <a:r>
              <a:rPr lang="en-US" altLang="ja-JP" dirty="0"/>
              <a:t>LOD</a:t>
            </a:r>
            <a:r>
              <a:rPr lang="ja-JP" altLang="ja-JP" dirty="0" err="1"/>
              <a:t>、</a:t>
            </a:r>
            <a:r>
              <a:rPr lang="ja-JP" altLang="ja-JP" dirty="0"/>
              <a:t>中山圭太郎氏中山データベース合同会社）</a:t>
            </a:r>
          </a:p>
          <a:p>
            <a:pPr marL="0" indent="0">
              <a:buNone/>
            </a:pPr>
            <a:r>
              <a:rPr lang="en-US" altLang="ja-JP" u="sng" dirty="0">
                <a:hlinkClick r:id="rId6"/>
              </a:rPr>
              <a:t>http://linkdata.org/work/rdf1s2795i</a:t>
            </a:r>
            <a:endParaRPr lang="ja-JP" altLang="ja-JP" dirty="0"/>
          </a:p>
          <a:p>
            <a:r>
              <a:rPr lang="en-US" altLang="ja-JP" dirty="0" smtClean="0"/>
              <a:t>Wikipedia</a:t>
            </a:r>
            <a:r>
              <a:rPr lang="ja-JP" altLang="ja-JP" dirty="0"/>
              <a:t>プロジェクト：地理座標より収集</a:t>
            </a:r>
          </a:p>
          <a:p>
            <a:r>
              <a:rPr lang="ja-JP" altLang="ja-JP" dirty="0" smtClean="0"/>
              <a:t>世界メッシュ</a:t>
            </a:r>
            <a:r>
              <a:rPr lang="en-US" altLang="ja-JP" dirty="0" smtClean="0"/>
              <a:t>3</a:t>
            </a:r>
            <a:r>
              <a:rPr lang="ja-JP" altLang="en-US" dirty="0" smtClean="0"/>
              <a:t>次</a:t>
            </a:r>
            <a:r>
              <a:rPr lang="ja-JP" altLang="ja-JP" dirty="0" smtClean="0"/>
              <a:t>地名</a:t>
            </a:r>
            <a:r>
              <a:rPr lang="ja-JP" altLang="ja-JP" dirty="0"/>
              <a:t>データ；科学技術振興機構さきがけ「グローバルシステムの持続可能性評価基盤に関する研究」（研究代表者　佐藤彰洋）（世界メッシュ研究所</a:t>
            </a:r>
            <a:r>
              <a:rPr lang="en-US" altLang="ja-JP" dirty="0"/>
              <a:t>; </a:t>
            </a:r>
            <a:r>
              <a:rPr lang="en-US" altLang="ja-JP" u="sng" dirty="0">
                <a:hlinkClick r:id="rId7"/>
              </a:rPr>
              <a:t>http://www.fttsus.jp/worldmesh/</a:t>
            </a:r>
            <a:r>
              <a:rPr lang="ja-JP" altLang="ja-JP" dirty="0"/>
              <a:t>）が提案する世界メッシュコードの方式に基づき（</a:t>
            </a:r>
            <a:r>
              <a:rPr lang="en-US" altLang="ja-JP" dirty="0"/>
              <a:t>Global Administrative Area; </a:t>
            </a:r>
            <a:r>
              <a:rPr lang="en-US" altLang="ja-JP" u="sng" dirty="0">
                <a:hlinkClick r:id="rId8"/>
              </a:rPr>
              <a:t>http://www.gadm.org/</a:t>
            </a:r>
            <a:r>
              <a:rPr lang="ja-JP" altLang="ja-JP" dirty="0"/>
              <a:t>）から算出</a:t>
            </a:r>
          </a:p>
          <a:p>
            <a:pPr marL="0" indent="0">
              <a:buNone/>
            </a:pPr>
            <a:r>
              <a:rPr lang="en-US" altLang="ja-JP" u="sng" dirty="0">
                <a:hlinkClick r:id="rId9"/>
              </a:rPr>
              <a:t>http://www.fttsus.jp/worldmesh/download/zip/JPN_mesh3.zip</a:t>
            </a:r>
            <a:endParaRPr lang="ja-JP" altLang="ja-JP" dirty="0"/>
          </a:p>
          <a:p>
            <a:r>
              <a:rPr lang="ja-JP" altLang="ja-JP" dirty="0" smtClean="0"/>
              <a:t>インターネット</a:t>
            </a:r>
            <a:r>
              <a:rPr lang="ja-JP" altLang="ja-JP" dirty="0"/>
              <a:t>旅行サイトから毎日収集される宿泊プランから算出</a:t>
            </a:r>
            <a:r>
              <a:rPr lang="ja-JP" altLang="ja-JP" dirty="0" smtClean="0"/>
              <a:t>される</a:t>
            </a:r>
            <a:r>
              <a:rPr lang="en-US" altLang="ja-JP" dirty="0" smtClean="0"/>
              <a:t>3</a:t>
            </a:r>
            <a:r>
              <a:rPr lang="ja-JP" altLang="en-US" dirty="0" smtClean="0"/>
              <a:t>次</a:t>
            </a:r>
            <a:r>
              <a:rPr lang="ja-JP" altLang="ja-JP" dirty="0" smtClean="0"/>
              <a:t>日次宿泊メッシュ</a:t>
            </a:r>
            <a:r>
              <a:rPr lang="ja-JP" altLang="en-US" dirty="0" smtClean="0"/>
              <a:t>統計</a:t>
            </a:r>
            <a:r>
              <a:rPr lang="ja-JP" altLang="ja-JP" dirty="0" smtClean="0"/>
              <a:t>（</a:t>
            </a:r>
            <a:r>
              <a:rPr lang="ja-JP" altLang="ja-JP" dirty="0"/>
              <a:t>科学技術振興機構さきがけ「グローバルシステムの持続可能性評価基盤に関する研究」（研究代表者　佐藤彰洋）が収集計算</a:t>
            </a:r>
          </a:p>
          <a:p>
            <a:pPr marL="0" indent="0">
              <a:buNone/>
            </a:pPr>
            <a:r>
              <a:rPr lang="en-US" altLang="ja-JP" u="sng" dirty="0">
                <a:hlinkClick r:id="rId10"/>
              </a:rPr>
              <a:t>http://www.meshstats.xyz/hotelsmesh/</a:t>
            </a:r>
            <a:endParaRPr kumimoji="1" lang="ja-JP" altLang="en-US" dirty="0"/>
          </a:p>
        </p:txBody>
      </p:sp>
      <p:sp>
        <p:nvSpPr>
          <p:cNvPr id="4" name="角丸四角形 3"/>
          <p:cNvSpPr/>
          <p:nvPr/>
        </p:nvSpPr>
        <p:spPr>
          <a:xfrm>
            <a:off x="396240" y="1356360"/>
            <a:ext cx="11399520" cy="5257800"/>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正方形/長方形 4"/>
          <p:cNvSpPr/>
          <p:nvPr/>
        </p:nvSpPr>
        <p:spPr>
          <a:xfrm>
            <a:off x="8067305" y="2449773"/>
            <a:ext cx="372845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rPr>
              <a:t>LOD Challenge 2015</a:t>
            </a:r>
            <a:endParaRPr kumimoji="1" lang="ja-JP" altLang="en-US" sz="2800" dirty="0">
              <a:solidFill>
                <a:schemeClr val="tx1"/>
              </a:solidFill>
            </a:endParaRPr>
          </a:p>
        </p:txBody>
      </p:sp>
      <p:sp>
        <p:nvSpPr>
          <p:cNvPr id="6" name="右中かっこ 5"/>
          <p:cNvSpPr/>
          <p:nvPr/>
        </p:nvSpPr>
        <p:spPr>
          <a:xfrm>
            <a:off x="7424382" y="1856095"/>
            <a:ext cx="655093" cy="2101756"/>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582937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10788352" y="4056112"/>
            <a:ext cx="144016" cy="43204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正方形/長方形 86"/>
          <p:cNvSpPr/>
          <p:nvPr/>
        </p:nvSpPr>
        <p:spPr>
          <a:xfrm>
            <a:off x="10365829" y="4082603"/>
            <a:ext cx="540000" cy="108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 name="正方形/長方形 85"/>
          <p:cNvSpPr/>
          <p:nvPr/>
        </p:nvSpPr>
        <p:spPr>
          <a:xfrm>
            <a:off x="8822650" y="1583456"/>
            <a:ext cx="540000" cy="108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 name="正方形/長方形 84"/>
          <p:cNvSpPr/>
          <p:nvPr/>
        </p:nvSpPr>
        <p:spPr>
          <a:xfrm>
            <a:off x="9235648" y="1564406"/>
            <a:ext cx="144016" cy="72008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p:txBody>
          <a:bodyPr/>
          <a:lstStyle/>
          <a:p>
            <a:pPr algn="l"/>
            <a:r>
              <a:rPr lang="ja-JP" altLang="en-US" dirty="0"/>
              <a:t>世界</a:t>
            </a:r>
            <a:r>
              <a:rPr kumimoji="1" lang="ja-JP" altLang="en-US" dirty="0" smtClean="0"/>
              <a:t>メッシュコードとは</a:t>
            </a:r>
            <a:endParaRPr kumimoji="1" lang="ja-JP" altLang="en-US" dirty="0"/>
          </a:p>
        </p:txBody>
      </p:sp>
      <p:sp>
        <p:nvSpPr>
          <p:cNvPr id="5" name="正方形/長方形 4"/>
          <p:cNvSpPr/>
          <p:nvPr/>
        </p:nvSpPr>
        <p:spPr>
          <a:xfrm>
            <a:off x="8491637" y="490319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正方形/長方形 15"/>
          <p:cNvSpPr/>
          <p:nvPr/>
        </p:nvSpPr>
        <p:spPr>
          <a:xfrm>
            <a:off x="10356304" y="3336032"/>
            <a:ext cx="115212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7" name="直線コネクタ 16"/>
          <p:cNvCxnSpPr/>
          <p:nvPr/>
        </p:nvCxnSpPr>
        <p:spPr>
          <a:xfrm flipH="1">
            <a:off x="8475023" y="3336032"/>
            <a:ext cx="1881281" cy="1580652"/>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20" name="直線コネクタ 19"/>
          <p:cNvCxnSpPr>
            <a:endCxn id="78" idx="1"/>
          </p:cNvCxnSpPr>
          <p:nvPr/>
        </p:nvCxnSpPr>
        <p:spPr>
          <a:xfrm flipH="1">
            <a:off x="8959702" y="4487018"/>
            <a:ext cx="2577223" cy="921277"/>
          </a:xfrm>
          <a:prstGeom prst="line">
            <a:avLst/>
          </a:prstGeom>
          <a:ln w="19050">
            <a:prstDash val="sysDot"/>
          </a:ln>
        </p:spPr>
        <p:style>
          <a:lnRef idx="1">
            <a:schemeClr val="dk1"/>
          </a:lnRef>
          <a:fillRef idx="0">
            <a:schemeClr val="dk1"/>
          </a:fillRef>
          <a:effectRef idx="0">
            <a:schemeClr val="dk1"/>
          </a:effectRef>
          <a:fontRef idx="minor">
            <a:schemeClr val="tx1"/>
          </a:fontRef>
        </p:style>
      </p:cxnSp>
      <p:sp>
        <p:nvSpPr>
          <p:cNvPr id="22" name="正方形/長方形 21"/>
          <p:cNvSpPr/>
          <p:nvPr/>
        </p:nvSpPr>
        <p:spPr>
          <a:xfrm>
            <a:off x="10356304" y="3336032"/>
            <a:ext cx="144016" cy="115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p:cNvSpPr/>
          <p:nvPr/>
        </p:nvSpPr>
        <p:spPr>
          <a:xfrm>
            <a:off x="10500320" y="3336032"/>
            <a:ext cx="144016" cy="115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正方形/長方形 27"/>
          <p:cNvSpPr/>
          <p:nvPr/>
        </p:nvSpPr>
        <p:spPr>
          <a:xfrm>
            <a:off x="10644336" y="3336032"/>
            <a:ext cx="144016" cy="115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正方形/長方形 28"/>
          <p:cNvSpPr/>
          <p:nvPr/>
        </p:nvSpPr>
        <p:spPr>
          <a:xfrm>
            <a:off x="10788353" y="3336032"/>
            <a:ext cx="145085" cy="115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正方形/長方形 29"/>
          <p:cNvSpPr/>
          <p:nvPr/>
        </p:nvSpPr>
        <p:spPr>
          <a:xfrm>
            <a:off x="10932368" y="3336032"/>
            <a:ext cx="144016" cy="115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正方形/長方形 30"/>
          <p:cNvSpPr/>
          <p:nvPr/>
        </p:nvSpPr>
        <p:spPr>
          <a:xfrm>
            <a:off x="11070138" y="3336032"/>
            <a:ext cx="150262" cy="115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11219259" y="3336032"/>
            <a:ext cx="151331" cy="115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正方形/長方形 33"/>
          <p:cNvSpPr/>
          <p:nvPr/>
        </p:nvSpPr>
        <p:spPr>
          <a:xfrm>
            <a:off x="10356304" y="3336032"/>
            <a:ext cx="115212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正方形/長方形 34"/>
          <p:cNvSpPr/>
          <p:nvPr/>
        </p:nvSpPr>
        <p:spPr>
          <a:xfrm>
            <a:off x="10356304" y="3481117"/>
            <a:ext cx="115212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正方形/長方形 35"/>
          <p:cNvSpPr/>
          <p:nvPr/>
        </p:nvSpPr>
        <p:spPr>
          <a:xfrm>
            <a:off x="10356304" y="3630237"/>
            <a:ext cx="115212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正方形/長方形 36"/>
          <p:cNvSpPr/>
          <p:nvPr/>
        </p:nvSpPr>
        <p:spPr>
          <a:xfrm>
            <a:off x="10356304" y="3775395"/>
            <a:ext cx="115212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a:off x="10356304" y="3919411"/>
            <a:ext cx="115212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正方形/長方形 38"/>
          <p:cNvSpPr/>
          <p:nvPr/>
        </p:nvSpPr>
        <p:spPr>
          <a:xfrm>
            <a:off x="10356304" y="4063427"/>
            <a:ext cx="115212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10356304" y="4207443"/>
            <a:ext cx="115212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正方形/長方形 40"/>
          <p:cNvSpPr/>
          <p:nvPr/>
        </p:nvSpPr>
        <p:spPr>
          <a:xfrm>
            <a:off x="10356304" y="4348358"/>
            <a:ext cx="115212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p:cNvSpPr/>
          <p:nvPr/>
        </p:nvSpPr>
        <p:spPr>
          <a:xfrm>
            <a:off x="8803600" y="844326"/>
            <a:ext cx="115212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8803600" y="844326"/>
            <a:ext cx="144016" cy="115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正方形/長方形 46"/>
          <p:cNvSpPr/>
          <p:nvPr/>
        </p:nvSpPr>
        <p:spPr>
          <a:xfrm>
            <a:off x="8947616" y="844326"/>
            <a:ext cx="144016"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正方形/長方形 47"/>
          <p:cNvSpPr/>
          <p:nvPr/>
        </p:nvSpPr>
        <p:spPr>
          <a:xfrm>
            <a:off x="9091632" y="844326"/>
            <a:ext cx="144016"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正方形/長方形 48"/>
          <p:cNvSpPr/>
          <p:nvPr/>
        </p:nvSpPr>
        <p:spPr>
          <a:xfrm>
            <a:off x="9235649" y="844326"/>
            <a:ext cx="145085" cy="115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正方形/長方形 49"/>
          <p:cNvSpPr/>
          <p:nvPr/>
        </p:nvSpPr>
        <p:spPr>
          <a:xfrm>
            <a:off x="9379664" y="844326"/>
            <a:ext cx="144016"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 name="正方形/長方形 50"/>
          <p:cNvSpPr/>
          <p:nvPr/>
        </p:nvSpPr>
        <p:spPr>
          <a:xfrm>
            <a:off x="9525901" y="844326"/>
            <a:ext cx="150262" cy="115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正方形/長方形 51"/>
          <p:cNvSpPr/>
          <p:nvPr/>
        </p:nvSpPr>
        <p:spPr>
          <a:xfrm>
            <a:off x="9675022" y="844326"/>
            <a:ext cx="151331"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正方形/長方形 52"/>
          <p:cNvSpPr/>
          <p:nvPr/>
        </p:nvSpPr>
        <p:spPr>
          <a:xfrm>
            <a:off x="8803600" y="844326"/>
            <a:ext cx="115212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正方形/長方形 53"/>
          <p:cNvSpPr/>
          <p:nvPr/>
        </p:nvSpPr>
        <p:spPr>
          <a:xfrm>
            <a:off x="8803600" y="980944"/>
            <a:ext cx="144016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正方形/長方形 54"/>
          <p:cNvSpPr/>
          <p:nvPr/>
        </p:nvSpPr>
        <p:spPr>
          <a:xfrm>
            <a:off x="8803600" y="1130064"/>
            <a:ext cx="144016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正方形/長方形 55"/>
          <p:cNvSpPr/>
          <p:nvPr/>
        </p:nvSpPr>
        <p:spPr>
          <a:xfrm>
            <a:off x="8803600" y="1283689"/>
            <a:ext cx="144016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正方形/長方形 56"/>
          <p:cNvSpPr/>
          <p:nvPr/>
        </p:nvSpPr>
        <p:spPr>
          <a:xfrm>
            <a:off x="8803600" y="1427705"/>
            <a:ext cx="144016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正方形/長方形 57"/>
          <p:cNvSpPr/>
          <p:nvPr/>
        </p:nvSpPr>
        <p:spPr>
          <a:xfrm>
            <a:off x="8803600" y="1571721"/>
            <a:ext cx="144016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正方形/長方形 58"/>
          <p:cNvSpPr/>
          <p:nvPr/>
        </p:nvSpPr>
        <p:spPr>
          <a:xfrm>
            <a:off x="8803600" y="1715737"/>
            <a:ext cx="144016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正方形/長方形 59"/>
          <p:cNvSpPr/>
          <p:nvPr/>
        </p:nvSpPr>
        <p:spPr>
          <a:xfrm>
            <a:off x="8803600" y="1859753"/>
            <a:ext cx="144016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正方形/長方形 60"/>
          <p:cNvSpPr/>
          <p:nvPr/>
        </p:nvSpPr>
        <p:spPr>
          <a:xfrm>
            <a:off x="8803600" y="1996454"/>
            <a:ext cx="14400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 name="正方形/長方形 61"/>
          <p:cNvSpPr/>
          <p:nvPr/>
        </p:nvSpPr>
        <p:spPr>
          <a:xfrm>
            <a:off x="8803600" y="2140470"/>
            <a:ext cx="144016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 name="正方形/長方形 62"/>
          <p:cNvSpPr/>
          <p:nvPr/>
        </p:nvSpPr>
        <p:spPr>
          <a:xfrm>
            <a:off x="9948414" y="844326"/>
            <a:ext cx="151331" cy="14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正方形/長方形 63"/>
          <p:cNvSpPr/>
          <p:nvPr/>
        </p:nvSpPr>
        <p:spPr>
          <a:xfrm>
            <a:off x="10100858" y="844326"/>
            <a:ext cx="151331" cy="144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 name="星 5 64"/>
          <p:cNvSpPr/>
          <p:nvPr/>
        </p:nvSpPr>
        <p:spPr>
          <a:xfrm>
            <a:off x="10822064" y="4118595"/>
            <a:ext cx="72008" cy="7200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cxnSp>
        <p:nvCxnSpPr>
          <p:cNvPr id="66" name="直線コネクタ 65"/>
          <p:cNvCxnSpPr>
            <a:endCxn id="39" idx="0"/>
          </p:cNvCxnSpPr>
          <p:nvPr/>
        </p:nvCxnSpPr>
        <p:spPr>
          <a:xfrm>
            <a:off x="10284296" y="887761"/>
            <a:ext cx="648072" cy="3175667"/>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68" name="直線コネクタ 67"/>
          <p:cNvCxnSpPr/>
          <p:nvPr/>
        </p:nvCxnSpPr>
        <p:spPr>
          <a:xfrm>
            <a:off x="8772128" y="2255913"/>
            <a:ext cx="2016224" cy="1956091"/>
          </a:xfrm>
          <a:prstGeom prst="line">
            <a:avLst/>
          </a:prstGeom>
          <a:ln w="19050">
            <a:prstDash val="sysDot"/>
          </a:ln>
        </p:spPr>
        <p:style>
          <a:lnRef idx="1">
            <a:schemeClr val="dk1"/>
          </a:lnRef>
          <a:fillRef idx="0">
            <a:schemeClr val="dk1"/>
          </a:fillRef>
          <a:effectRef idx="0">
            <a:schemeClr val="dk1"/>
          </a:effectRef>
          <a:fontRef idx="minor">
            <a:schemeClr val="tx1"/>
          </a:fontRef>
        </p:style>
      </p:cxnSp>
      <p:sp>
        <p:nvSpPr>
          <p:cNvPr id="71" name="テキスト ボックス 70"/>
          <p:cNvSpPr txBox="1"/>
          <p:nvPr/>
        </p:nvSpPr>
        <p:spPr>
          <a:xfrm>
            <a:off x="10284296" y="4448090"/>
            <a:ext cx="1343638" cy="338554"/>
          </a:xfrm>
          <a:prstGeom prst="rect">
            <a:avLst/>
          </a:prstGeom>
          <a:noFill/>
        </p:spPr>
        <p:txBody>
          <a:bodyPr wrap="none" rtlCol="0">
            <a:spAutoFit/>
          </a:bodyPr>
          <a:lstStyle/>
          <a:p>
            <a:r>
              <a:rPr lang="en-US" altLang="ja-JP" sz="1600" dirty="0"/>
              <a:t>0 1 2 3 4 5 6 7</a:t>
            </a:r>
            <a:endParaRPr lang="ja-JP" altLang="en-US" sz="1400" dirty="0"/>
          </a:p>
        </p:txBody>
      </p:sp>
      <p:sp>
        <p:nvSpPr>
          <p:cNvPr id="75" name="テキスト ボックス 74"/>
          <p:cNvSpPr txBox="1"/>
          <p:nvPr/>
        </p:nvSpPr>
        <p:spPr>
          <a:xfrm rot="16200000">
            <a:off x="9531822" y="3738122"/>
            <a:ext cx="1343638" cy="338554"/>
          </a:xfrm>
          <a:prstGeom prst="rect">
            <a:avLst/>
          </a:prstGeom>
          <a:noFill/>
        </p:spPr>
        <p:txBody>
          <a:bodyPr wrap="none" rtlCol="0">
            <a:spAutoFit/>
          </a:bodyPr>
          <a:lstStyle/>
          <a:p>
            <a:r>
              <a:rPr lang="en-US" altLang="ja-JP" sz="1600" dirty="0"/>
              <a:t>0 1 2 3 4 5 6 7</a:t>
            </a:r>
            <a:endParaRPr lang="ja-JP" altLang="en-US" sz="1400" dirty="0"/>
          </a:p>
        </p:txBody>
      </p:sp>
      <p:sp>
        <p:nvSpPr>
          <p:cNvPr id="76" name="テキスト ボックス 75"/>
          <p:cNvSpPr txBox="1"/>
          <p:nvPr/>
        </p:nvSpPr>
        <p:spPr>
          <a:xfrm rot="16200000">
            <a:off x="7830872" y="1396968"/>
            <a:ext cx="1645002" cy="338554"/>
          </a:xfrm>
          <a:prstGeom prst="rect">
            <a:avLst/>
          </a:prstGeom>
          <a:noFill/>
        </p:spPr>
        <p:txBody>
          <a:bodyPr wrap="none" rtlCol="0">
            <a:spAutoFit/>
          </a:bodyPr>
          <a:lstStyle/>
          <a:p>
            <a:r>
              <a:rPr lang="en-US" altLang="ja-JP" sz="1600" dirty="0"/>
              <a:t>0 1 2 3 4 5 6 7 8 9</a:t>
            </a:r>
            <a:endParaRPr lang="ja-JP" altLang="en-US" sz="1400" dirty="0"/>
          </a:p>
        </p:txBody>
      </p:sp>
      <p:sp>
        <p:nvSpPr>
          <p:cNvPr id="77" name="テキスト ボックス 76"/>
          <p:cNvSpPr txBox="1"/>
          <p:nvPr/>
        </p:nvSpPr>
        <p:spPr>
          <a:xfrm>
            <a:off x="8731592" y="2284486"/>
            <a:ext cx="1645002" cy="338554"/>
          </a:xfrm>
          <a:prstGeom prst="rect">
            <a:avLst/>
          </a:prstGeom>
          <a:noFill/>
        </p:spPr>
        <p:txBody>
          <a:bodyPr wrap="none" rtlCol="0">
            <a:spAutoFit/>
          </a:bodyPr>
          <a:lstStyle/>
          <a:p>
            <a:r>
              <a:rPr lang="en-US" altLang="ja-JP" sz="1600" dirty="0"/>
              <a:t>0 1 2 3 4 5 6 7 8 9</a:t>
            </a:r>
            <a:endParaRPr lang="ja-JP" altLang="en-US" sz="1400" dirty="0"/>
          </a:p>
        </p:txBody>
      </p:sp>
      <p:sp>
        <p:nvSpPr>
          <p:cNvPr id="78" name="テキスト ボックス 77"/>
          <p:cNvSpPr txBox="1"/>
          <p:nvPr/>
        </p:nvSpPr>
        <p:spPr>
          <a:xfrm>
            <a:off x="8959702" y="5208240"/>
            <a:ext cx="1042273" cy="400110"/>
          </a:xfrm>
          <a:prstGeom prst="rect">
            <a:avLst/>
          </a:prstGeom>
          <a:noFill/>
        </p:spPr>
        <p:txBody>
          <a:bodyPr wrap="none" rtlCol="0">
            <a:spAutoFit/>
          </a:bodyPr>
          <a:lstStyle/>
          <a:p>
            <a:r>
              <a:rPr lang="en-US" altLang="ja-JP" sz="2000" dirty="0" smtClean="0">
                <a:solidFill>
                  <a:srgbClr val="C00000"/>
                </a:solidFill>
              </a:rPr>
              <a:t>2-05438</a:t>
            </a:r>
            <a:endParaRPr lang="ja-JP" altLang="en-US" sz="2000" dirty="0">
              <a:solidFill>
                <a:srgbClr val="C00000"/>
              </a:solidFill>
            </a:endParaRPr>
          </a:p>
        </p:txBody>
      </p:sp>
      <p:sp>
        <p:nvSpPr>
          <p:cNvPr id="79" name="テキスト ボックス 78"/>
          <p:cNvSpPr txBox="1"/>
          <p:nvPr/>
        </p:nvSpPr>
        <p:spPr>
          <a:xfrm>
            <a:off x="10479112" y="4704184"/>
            <a:ext cx="1380506" cy="400110"/>
          </a:xfrm>
          <a:prstGeom prst="rect">
            <a:avLst/>
          </a:prstGeom>
          <a:noFill/>
        </p:spPr>
        <p:txBody>
          <a:bodyPr wrap="none" rtlCol="0">
            <a:spAutoFit/>
          </a:bodyPr>
          <a:lstStyle/>
          <a:p>
            <a:r>
              <a:rPr lang="en-US" altLang="ja-JP" sz="2000" dirty="0" smtClean="0">
                <a:solidFill>
                  <a:srgbClr val="C00000"/>
                </a:solidFill>
              </a:rPr>
              <a:t>2-05438-23</a:t>
            </a:r>
            <a:endParaRPr lang="ja-JP" altLang="en-US" sz="2000" dirty="0">
              <a:solidFill>
                <a:srgbClr val="C00000"/>
              </a:solidFill>
            </a:endParaRPr>
          </a:p>
        </p:txBody>
      </p:sp>
      <p:sp>
        <p:nvSpPr>
          <p:cNvPr id="80" name="テキスト ボックス 79"/>
          <p:cNvSpPr txBox="1"/>
          <p:nvPr/>
        </p:nvSpPr>
        <p:spPr>
          <a:xfrm>
            <a:off x="9342378" y="2543944"/>
            <a:ext cx="1640193" cy="400110"/>
          </a:xfrm>
          <a:prstGeom prst="rect">
            <a:avLst/>
          </a:prstGeom>
          <a:noFill/>
        </p:spPr>
        <p:txBody>
          <a:bodyPr wrap="none" rtlCol="0">
            <a:spAutoFit/>
          </a:bodyPr>
          <a:lstStyle/>
          <a:p>
            <a:r>
              <a:rPr lang="en-US" altLang="ja-JP" sz="2000" dirty="0" smtClean="0">
                <a:solidFill>
                  <a:srgbClr val="C00000"/>
                </a:solidFill>
              </a:rPr>
              <a:t>2-05438-2343</a:t>
            </a:r>
            <a:endParaRPr lang="ja-JP" altLang="en-US" sz="2000" dirty="0">
              <a:solidFill>
                <a:srgbClr val="C00000"/>
              </a:solidFill>
            </a:endParaRPr>
          </a:p>
        </p:txBody>
      </p:sp>
      <p:sp>
        <p:nvSpPr>
          <p:cNvPr id="81" name="星 5 80"/>
          <p:cNvSpPr/>
          <p:nvPr/>
        </p:nvSpPr>
        <p:spPr>
          <a:xfrm>
            <a:off x="9283273" y="1617364"/>
            <a:ext cx="72008" cy="7200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89" name="テキスト ボックス 88"/>
          <p:cNvSpPr txBox="1"/>
          <p:nvPr/>
        </p:nvSpPr>
        <p:spPr>
          <a:xfrm>
            <a:off x="7918456" y="5424265"/>
            <a:ext cx="2293833" cy="800219"/>
          </a:xfrm>
          <a:prstGeom prst="rect">
            <a:avLst/>
          </a:prstGeom>
          <a:noFill/>
        </p:spPr>
        <p:txBody>
          <a:bodyPr wrap="none" rtlCol="0">
            <a:spAutoFit/>
          </a:bodyPr>
          <a:lstStyle/>
          <a:p>
            <a:r>
              <a:rPr lang="en-US" altLang="ja-JP" dirty="0"/>
              <a:t>80km</a:t>
            </a:r>
            <a:r>
              <a:rPr lang="ja-JP" altLang="en-US" dirty="0"/>
              <a:t> メッシュ</a:t>
            </a:r>
            <a:endParaRPr lang="en-US" altLang="ja-JP" dirty="0"/>
          </a:p>
          <a:p>
            <a:r>
              <a:rPr lang="en-US" altLang="ja-JP" sz="1400" dirty="0"/>
              <a:t>    40 arc-minutes for latitude</a:t>
            </a:r>
          </a:p>
          <a:p>
            <a:r>
              <a:rPr lang="en-US" altLang="ja-JP" sz="1400" dirty="0"/>
              <a:t>    1 arc-degree for longitude</a:t>
            </a:r>
            <a:endParaRPr lang="ja-JP" altLang="en-US" sz="1400" dirty="0"/>
          </a:p>
        </p:txBody>
      </p:sp>
      <p:sp>
        <p:nvSpPr>
          <p:cNvPr id="90" name="テキスト ボックス 89"/>
          <p:cNvSpPr txBox="1"/>
          <p:nvPr/>
        </p:nvSpPr>
        <p:spPr>
          <a:xfrm>
            <a:off x="9780240" y="4992217"/>
            <a:ext cx="2520434" cy="800219"/>
          </a:xfrm>
          <a:prstGeom prst="rect">
            <a:avLst/>
          </a:prstGeom>
          <a:noFill/>
        </p:spPr>
        <p:txBody>
          <a:bodyPr wrap="none" rtlCol="0">
            <a:spAutoFit/>
          </a:bodyPr>
          <a:lstStyle/>
          <a:p>
            <a:r>
              <a:rPr lang="en-US" altLang="ja-JP" dirty="0"/>
              <a:t>10km </a:t>
            </a:r>
            <a:r>
              <a:rPr lang="ja-JP" altLang="en-US" dirty="0"/>
              <a:t>メッシュ</a:t>
            </a:r>
            <a:endParaRPr lang="en-US" altLang="ja-JP" dirty="0"/>
          </a:p>
          <a:p>
            <a:r>
              <a:rPr lang="en-US" altLang="ja-JP" sz="1400" dirty="0"/>
              <a:t>    5 arc-minutes for latitude</a:t>
            </a:r>
          </a:p>
          <a:p>
            <a:r>
              <a:rPr lang="en-US" altLang="ja-JP" sz="1400" dirty="0"/>
              <a:t>    7.5 arc-minutes for longitude</a:t>
            </a:r>
            <a:endParaRPr lang="ja-JP" altLang="en-US" dirty="0"/>
          </a:p>
        </p:txBody>
      </p:sp>
      <p:sp>
        <p:nvSpPr>
          <p:cNvPr id="91" name="テキスト ボックス 90"/>
          <p:cNvSpPr txBox="1"/>
          <p:nvPr/>
        </p:nvSpPr>
        <p:spPr>
          <a:xfrm>
            <a:off x="7620001" y="2823846"/>
            <a:ext cx="2480359" cy="800219"/>
          </a:xfrm>
          <a:prstGeom prst="rect">
            <a:avLst/>
          </a:prstGeom>
          <a:noFill/>
        </p:spPr>
        <p:txBody>
          <a:bodyPr wrap="none" rtlCol="0">
            <a:spAutoFit/>
          </a:bodyPr>
          <a:lstStyle/>
          <a:p>
            <a:r>
              <a:rPr lang="en-US" altLang="ja-JP" dirty="0"/>
              <a:t>1km</a:t>
            </a:r>
            <a:r>
              <a:rPr lang="ja-JP" altLang="en-US" dirty="0"/>
              <a:t> メッシュ</a:t>
            </a:r>
            <a:endParaRPr lang="en-US" altLang="ja-JP" dirty="0"/>
          </a:p>
          <a:p>
            <a:r>
              <a:rPr lang="en-US" altLang="ja-JP" sz="1400" dirty="0"/>
              <a:t>    30 arc-seconds for latitude</a:t>
            </a:r>
          </a:p>
          <a:p>
            <a:r>
              <a:rPr lang="en-US" altLang="ja-JP" sz="1400" dirty="0"/>
              <a:t>    45 arc-seconds for longitude</a:t>
            </a:r>
            <a:endParaRPr lang="ja-JP" altLang="en-US" dirty="0"/>
          </a:p>
        </p:txBody>
      </p:sp>
      <p:sp>
        <p:nvSpPr>
          <p:cNvPr id="67" name="正方形/長方形 66"/>
          <p:cNvSpPr/>
          <p:nvPr/>
        </p:nvSpPr>
        <p:spPr>
          <a:xfrm>
            <a:off x="144177" y="108034"/>
            <a:ext cx="6386685" cy="523220"/>
          </a:xfrm>
          <a:prstGeom prst="rect">
            <a:avLst/>
          </a:prstGeom>
        </p:spPr>
        <p:txBody>
          <a:bodyPr wrap="none">
            <a:spAutoFit/>
          </a:bodyPr>
          <a:lstStyle/>
          <a:p>
            <a:r>
              <a:rPr lang="ja-JP" altLang="en-US" sz="2800" dirty="0" smtClean="0"/>
              <a:t>地域メッシュコード</a:t>
            </a:r>
            <a:r>
              <a:rPr lang="en-US" altLang="ja-JP" sz="2800" dirty="0" smtClean="0"/>
              <a:t> </a:t>
            </a:r>
            <a:r>
              <a:rPr lang="en-US" altLang="ja-JP" sz="2800" dirty="0"/>
              <a:t>(JIS X0410</a:t>
            </a:r>
            <a:r>
              <a:rPr lang="en-US" altLang="ja-JP" sz="2800" dirty="0" smtClean="0"/>
              <a:t>)</a:t>
            </a:r>
            <a:r>
              <a:rPr lang="ja-JP" altLang="en-US" sz="2800" dirty="0" smtClean="0"/>
              <a:t>の世界拡張</a:t>
            </a:r>
            <a:endParaRPr lang="ja-JP" altLang="en-US" sz="2800" dirty="0"/>
          </a:p>
        </p:txBody>
      </p:sp>
      <p:sp>
        <p:nvSpPr>
          <p:cNvPr id="3" name="テキスト ボックス 2"/>
          <p:cNvSpPr txBox="1"/>
          <p:nvPr/>
        </p:nvSpPr>
        <p:spPr>
          <a:xfrm>
            <a:off x="564263" y="6205374"/>
            <a:ext cx="10565136" cy="646331"/>
          </a:xfrm>
          <a:prstGeom prst="rect">
            <a:avLst/>
          </a:prstGeom>
          <a:noFill/>
        </p:spPr>
        <p:txBody>
          <a:bodyPr wrap="none" rtlCol="0">
            <a:spAutoFit/>
          </a:bodyPr>
          <a:lstStyle/>
          <a:p>
            <a:r>
              <a:rPr lang="ja-JP" altLang="en-US" sz="3600" dirty="0" smtClean="0"/>
              <a:t>世界メッシュ研究所　</a:t>
            </a:r>
            <a:r>
              <a:rPr kumimoji="1" lang="en-US" altLang="ja-JP" sz="3600" dirty="0" smtClean="0"/>
              <a:t>http://www.fttsus.jp/worldmesh/</a:t>
            </a:r>
            <a:endParaRPr kumimoji="1" lang="ja-JP" altLang="en-US" sz="3600" dirty="0"/>
          </a:p>
        </p:txBody>
      </p:sp>
      <p:pic>
        <p:nvPicPr>
          <p:cNvPr id="8194" name="Picture 2" descr="http://www.fttsus.jp/worldmesh/images/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668" y="1581973"/>
            <a:ext cx="6015831" cy="438456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p:cNvCxnSpPr>
            <a:stCxn id="12" idx="0"/>
          </p:cNvCxnSpPr>
          <p:nvPr/>
        </p:nvCxnSpPr>
        <p:spPr>
          <a:xfrm>
            <a:off x="6303292" y="2780523"/>
            <a:ext cx="2680626" cy="2121622"/>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6280433" y="2823846"/>
            <a:ext cx="2224554" cy="2583402"/>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2" name="正方形/長方形 11"/>
          <p:cNvSpPr/>
          <p:nvPr/>
        </p:nvSpPr>
        <p:spPr>
          <a:xfrm flipH="1">
            <a:off x="6280433" y="2780523"/>
            <a:ext cx="45719"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7885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世界メッシュコードの定義</a:t>
            </a:r>
            <a:endParaRPr kumimoji="1" lang="ja-JP" altLang="en-US" dirty="0"/>
          </a:p>
        </p:txBody>
      </p:sp>
      <p:graphicFrame>
        <p:nvGraphicFramePr>
          <p:cNvPr id="4" name="オブジェクト 3"/>
          <p:cNvGraphicFramePr>
            <a:graphicFrameLocks noChangeAspect="1"/>
          </p:cNvGraphicFramePr>
          <p:nvPr>
            <p:extLst/>
          </p:nvPr>
        </p:nvGraphicFramePr>
        <p:xfrm>
          <a:off x="387870" y="1840588"/>
          <a:ext cx="4948238" cy="4729162"/>
        </p:xfrm>
        <a:graphic>
          <a:graphicData uri="http://schemas.openxmlformats.org/presentationml/2006/ole">
            <mc:AlternateContent xmlns:mc="http://schemas.openxmlformats.org/markup-compatibility/2006">
              <mc:Choice xmlns:v="urn:schemas-microsoft-com:vml" Requires="v">
                <p:oleObj spid="_x0000_s7508" name="数式" r:id="rId4" imgW="2869920" imgH="2743200" progId="Equation.3">
                  <p:embed/>
                </p:oleObj>
              </mc:Choice>
              <mc:Fallback>
                <p:oleObj name="数式" r:id="rId4" imgW="2869920" imgH="2743200" progId="Equation.3">
                  <p:embed/>
                  <p:pic>
                    <p:nvPicPr>
                      <p:cNvPr id="0" name=""/>
                      <p:cNvPicPr>
                        <a:picLocks noChangeAspect="1" noChangeArrowheads="1"/>
                      </p:cNvPicPr>
                      <p:nvPr/>
                    </p:nvPicPr>
                    <p:blipFill>
                      <a:blip r:embed="rId5"/>
                      <a:srcRect/>
                      <a:stretch>
                        <a:fillRect/>
                      </a:stretch>
                    </p:blipFill>
                    <p:spPr bwMode="auto">
                      <a:xfrm>
                        <a:off x="387870" y="1840588"/>
                        <a:ext cx="4948238" cy="4729162"/>
                      </a:xfrm>
                      <a:prstGeom prst="rect">
                        <a:avLst/>
                      </a:prstGeom>
                      <a:noFill/>
                      <a:extLst/>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092762228"/>
              </p:ext>
            </p:extLst>
          </p:nvPr>
        </p:nvGraphicFramePr>
        <p:xfrm>
          <a:off x="5456029" y="4196491"/>
          <a:ext cx="6540548" cy="2464554"/>
        </p:xfrm>
        <a:graphic>
          <a:graphicData uri="http://schemas.openxmlformats.org/presentationml/2006/ole">
            <mc:AlternateContent xmlns:mc="http://schemas.openxmlformats.org/markup-compatibility/2006">
              <mc:Choice xmlns:v="urn:schemas-microsoft-com:vml" Requires="v">
                <p:oleObj spid="_x0000_s7509" name="数式" r:id="rId6" imgW="3504960" imgH="1320480" progId="Equation.3">
                  <p:embed/>
                </p:oleObj>
              </mc:Choice>
              <mc:Fallback>
                <p:oleObj name="数式" r:id="rId6" imgW="3504960" imgH="1320480" progId="Equation.3">
                  <p:embed/>
                  <p:pic>
                    <p:nvPicPr>
                      <p:cNvPr id="0" name=""/>
                      <p:cNvPicPr/>
                      <p:nvPr/>
                    </p:nvPicPr>
                    <p:blipFill>
                      <a:blip r:embed="rId7"/>
                      <a:stretch>
                        <a:fillRect/>
                      </a:stretch>
                    </p:blipFill>
                    <p:spPr>
                      <a:xfrm>
                        <a:off x="5456029" y="4196491"/>
                        <a:ext cx="6540548" cy="2464554"/>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870228577"/>
              </p:ext>
            </p:extLst>
          </p:nvPr>
        </p:nvGraphicFramePr>
        <p:xfrm>
          <a:off x="8005028" y="3416941"/>
          <a:ext cx="2872617" cy="550076"/>
        </p:xfrm>
        <a:graphic>
          <a:graphicData uri="http://schemas.openxmlformats.org/presentationml/2006/ole">
            <mc:AlternateContent xmlns:mc="http://schemas.openxmlformats.org/markup-compatibility/2006">
              <mc:Choice xmlns:v="urn:schemas-microsoft-com:vml" Requires="v">
                <p:oleObj spid="_x0000_s7510" name="数式" r:id="rId8" imgW="1193760" imgH="228600" progId="Equation.3">
                  <p:embed/>
                </p:oleObj>
              </mc:Choice>
              <mc:Fallback>
                <p:oleObj name="数式" r:id="rId8" imgW="1193760" imgH="228600" progId="Equation.3">
                  <p:embed/>
                  <p:pic>
                    <p:nvPicPr>
                      <p:cNvPr id="0" name=""/>
                      <p:cNvPicPr/>
                      <p:nvPr/>
                    </p:nvPicPr>
                    <p:blipFill>
                      <a:blip r:embed="rId9"/>
                      <a:stretch>
                        <a:fillRect/>
                      </a:stretch>
                    </p:blipFill>
                    <p:spPr>
                      <a:xfrm>
                        <a:off x="8005028" y="3416941"/>
                        <a:ext cx="2872617" cy="550076"/>
                      </a:xfrm>
                      <a:prstGeom prst="rect">
                        <a:avLst/>
                      </a:prstGeom>
                    </p:spPr>
                  </p:pic>
                </p:oleObj>
              </mc:Fallback>
            </mc:AlternateContent>
          </a:graphicData>
        </a:graphic>
      </p:graphicFrame>
      <p:pic>
        <p:nvPicPr>
          <p:cNvPr id="7261" name="Picture 93" descr="http://www.fttsus.jp/worldmesh/images/ma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2634" y="698500"/>
            <a:ext cx="3685943" cy="268645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166744" y="3437979"/>
            <a:ext cx="2811988" cy="523220"/>
          </a:xfrm>
          <a:prstGeom prst="rect">
            <a:avLst/>
          </a:prstGeom>
          <a:noFill/>
        </p:spPr>
        <p:txBody>
          <a:bodyPr wrap="none" rtlCol="0">
            <a:spAutoFit/>
          </a:bodyPr>
          <a:lstStyle/>
          <a:p>
            <a:r>
              <a:rPr kumimoji="1" lang="en-US" altLang="ja-JP" sz="2800" dirty="0" smtClean="0"/>
              <a:t>0</a:t>
            </a:r>
            <a:r>
              <a:rPr kumimoji="1" lang="ja-JP" altLang="en-US" sz="2800" dirty="0" smtClean="0"/>
              <a:t>次メッシュコード</a:t>
            </a:r>
            <a:endParaRPr kumimoji="1" lang="ja-JP" altLang="en-US" sz="2800" dirty="0"/>
          </a:p>
        </p:txBody>
      </p:sp>
      <p:sp>
        <p:nvSpPr>
          <p:cNvPr id="8" name="テキスト ボックス 7"/>
          <p:cNvSpPr txBox="1"/>
          <p:nvPr/>
        </p:nvSpPr>
        <p:spPr>
          <a:xfrm>
            <a:off x="4821029" y="4607350"/>
            <a:ext cx="2811988" cy="523220"/>
          </a:xfrm>
          <a:prstGeom prst="rect">
            <a:avLst/>
          </a:prstGeom>
          <a:noFill/>
        </p:spPr>
        <p:txBody>
          <a:bodyPr wrap="none" rtlCol="0">
            <a:spAutoFit/>
          </a:bodyPr>
          <a:lstStyle/>
          <a:p>
            <a:r>
              <a:rPr lang="en-US" altLang="ja-JP" sz="2800" dirty="0"/>
              <a:t>3</a:t>
            </a:r>
            <a:r>
              <a:rPr kumimoji="1" lang="ja-JP" altLang="en-US" sz="2800" dirty="0" smtClean="0"/>
              <a:t>次メッシュコード</a:t>
            </a:r>
            <a:endParaRPr kumimoji="1" lang="ja-JP" altLang="en-US" sz="2800" dirty="0"/>
          </a:p>
        </p:txBody>
      </p:sp>
    </p:spTree>
    <p:extLst>
      <p:ext uri="{BB962C8B-B14F-4D97-AF65-F5344CB8AC3E}">
        <p14:creationId xmlns:p14="http://schemas.microsoft.com/office/powerpoint/2010/main" val="401417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世界メッシュのデータ例 </a:t>
            </a:r>
            <a:r>
              <a:rPr kumimoji="1" lang="en-US" altLang="ja-JP" dirty="0" smtClean="0"/>
              <a:t>(level2</a:t>
            </a:r>
            <a:r>
              <a:rPr kumimoji="1" lang="ja-JP" altLang="en-US" dirty="0" smtClean="0"/>
              <a:t>行政区画</a:t>
            </a:r>
            <a:r>
              <a:rPr kumimoji="1" lang="en-US" altLang="ja-JP" dirty="0" smtClean="0"/>
              <a:t>)</a:t>
            </a:r>
            <a:endParaRPr kumimoji="1" lang="ja-JP" altLang="en-US" dirty="0"/>
          </a:p>
        </p:txBody>
      </p:sp>
      <p:pic>
        <p:nvPicPr>
          <p:cNvPr id="4" name="コンテンツ プレースホルダー 3"/>
          <p:cNvPicPr>
            <a:picLocks noGrp="1" noChangeAspect="1"/>
          </p:cNvPicPr>
          <p:nvPr>
            <p:ph idx="1"/>
          </p:nvPr>
        </p:nvPicPr>
        <p:blipFill rotWithShape="1">
          <a:blip r:embed="rId3">
            <a:extLst>
              <a:ext uri="{28A0092B-C50C-407E-A947-70E740481C1C}">
                <a14:useLocalDpi xmlns:a14="http://schemas.microsoft.com/office/drawing/2010/main" val="0"/>
              </a:ext>
            </a:extLst>
          </a:blip>
          <a:srcRect l="26390" r="17812"/>
          <a:stretch/>
        </p:blipFill>
        <p:spPr>
          <a:xfrm>
            <a:off x="838200" y="1414642"/>
            <a:ext cx="4768970" cy="5345701"/>
          </a:xfr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22350" r="19907"/>
          <a:stretch/>
        </p:blipFill>
        <p:spPr>
          <a:xfrm>
            <a:off x="6435305" y="1414642"/>
            <a:ext cx="4935215" cy="5345701"/>
          </a:xfrm>
          <a:prstGeom prst="rect">
            <a:avLst/>
          </a:prstGeom>
        </p:spPr>
      </p:pic>
      <p:sp>
        <p:nvSpPr>
          <p:cNvPr id="6" name="テキスト ボックス 5"/>
          <p:cNvSpPr txBox="1"/>
          <p:nvPr/>
        </p:nvSpPr>
        <p:spPr>
          <a:xfrm>
            <a:off x="5104468" y="6175568"/>
            <a:ext cx="1005403" cy="584775"/>
          </a:xfrm>
          <a:prstGeom prst="rect">
            <a:avLst/>
          </a:prstGeom>
          <a:noFill/>
        </p:spPr>
        <p:txBody>
          <a:bodyPr wrap="none" rtlCol="0">
            <a:spAutoFit/>
          </a:bodyPr>
          <a:lstStyle/>
          <a:p>
            <a:r>
              <a:rPr kumimoji="1" lang="ja-JP" altLang="en-US" sz="3200" dirty="0" smtClean="0"/>
              <a:t>日本</a:t>
            </a:r>
            <a:endParaRPr kumimoji="1" lang="ja-JP" altLang="en-US" sz="3200" dirty="0"/>
          </a:p>
        </p:txBody>
      </p:sp>
      <p:sp>
        <p:nvSpPr>
          <p:cNvPr id="7" name="テキスト ボックス 6"/>
          <p:cNvSpPr txBox="1"/>
          <p:nvPr/>
        </p:nvSpPr>
        <p:spPr>
          <a:xfrm>
            <a:off x="10867818" y="6175567"/>
            <a:ext cx="1167307" cy="584775"/>
          </a:xfrm>
          <a:prstGeom prst="rect">
            <a:avLst/>
          </a:prstGeom>
          <a:noFill/>
        </p:spPr>
        <p:txBody>
          <a:bodyPr wrap="none" rtlCol="0">
            <a:spAutoFit/>
          </a:bodyPr>
          <a:lstStyle/>
          <a:p>
            <a:r>
              <a:rPr kumimoji="1" lang="ja-JP" altLang="en-US" sz="3200" dirty="0" smtClean="0"/>
              <a:t>ドイツ</a:t>
            </a:r>
            <a:endParaRPr kumimoji="1" lang="ja-JP" altLang="en-US" sz="3200" dirty="0"/>
          </a:p>
        </p:txBody>
      </p:sp>
    </p:spTree>
    <p:extLst>
      <p:ext uri="{BB962C8B-B14F-4D97-AF65-F5344CB8AC3E}">
        <p14:creationId xmlns:p14="http://schemas.microsoft.com/office/powerpoint/2010/main" val="4131341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3003</TotalTime>
  <Words>2163</Words>
  <Application>Microsoft Office PowerPoint</Application>
  <PresentationFormat>ワイド画面</PresentationFormat>
  <Paragraphs>117</Paragraphs>
  <Slides>11</Slides>
  <Notes>11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9" baseType="lpstr">
      <vt:lpstr>ＭＳ Ｐゴシック</vt:lpstr>
      <vt:lpstr>新細明體</vt:lpstr>
      <vt:lpstr>小塚ゴシック Pro M</vt:lpstr>
      <vt:lpstr>Arial</vt:lpstr>
      <vt:lpstr>Calibri</vt:lpstr>
      <vt:lpstr>Calibri Light</vt:lpstr>
      <vt:lpstr>Office テーマ</vt:lpstr>
      <vt:lpstr>数式</vt:lpstr>
      <vt:lpstr>統計API機能を活用した 旅行・宿泊支援アプリケーション</vt:lpstr>
      <vt:lpstr>目的</vt:lpstr>
      <vt:lpstr>解決されるべき課題</vt:lpstr>
      <vt:lpstr>提案システムの概念図</vt:lpstr>
      <vt:lpstr>利用する政府統計データ</vt:lpstr>
      <vt:lpstr>利用するその他の統計データ</vt:lpstr>
      <vt:lpstr>世界メッシュコードとは</vt:lpstr>
      <vt:lpstr>世界メッシュコードの定義</vt:lpstr>
      <vt:lpstr>世界メッシュのデータ例 (level2行政区画)</vt:lpstr>
      <vt:lpstr>日次宿泊メッシュ統計</vt:lpstr>
      <vt:lpstr>提案システムのページ遷移図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akihiro</dc:creator>
  <cp:lastModifiedBy>akihiro</cp:lastModifiedBy>
  <cp:revision>158</cp:revision>
  <dcterms:created xsi:type="dcterms:W3CDTF">2016-01-24T15:12:17Z</dcterms:created>
  <dcterms:modified xsi:type="dcterms:W3CDTF">2016-04-25T02:10:48Z</dcterms:modified>
</cp:coreProperties>
</file>